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9"/>
  </p:notesMasterIdLst>
  <p:sldIdLst>
    <p:sldId id="256" r:id="rId2"/>
    <p:sldId id="298" r:id="rId3"/>
    <p:sldId id="257" r:id="rId4"/>
    <p:sldId id="258" r:id="rId5"/>
    <p:sldId id="259" r:id="rId6"/>
    <p:sldId id="280" r:id="rId7"/>
    <p:sldId id="285" r:id="rId8"/>
    <p:sldId id="260" r:id="rId9"/>
    <p:sldId id="281" r:id="rId10"/>
    <p:sldId id="261" r:id="rId11"/>
    <p:sldId id="262" r:id="rId12"/>
    <p:sldId id="263" r:id="rId13"/>
    <p:sldId id="278" r:id="rId14"/>
    <p:sldId id="282" r:id="rId15"/>
    <p:sldId id="302" r:id="rId16"/>
    <p:sldId id="273" r:id="rId17"/>
    <p:sldId id="264" r:id="rId18"/>
    <p:sldId id="265" r:id="rId19"/>
    <p:sldId id="311" r:id="rId20"/>
    <p:sldId id="305" r:id="rId21"/>
    <p:sldId id="284" r:id="rId22"/>
    <p:sldId id="288" r:id="rId23"/>
    <p:sldId id="266" r:id="rId24"/>
    <p:sldId id="268" r:id="rId25"/>
    <p:sldId id="286" r:id="rId26"/>
    <p:sldId id="299" r:id="rId27"/>
    <p:sldId id="275" r:id="rId28"/>
    <p:sldId id="297" r:id="rId29"/>
    <p:sldId id="306" r:id="rId30"/>
    <p:sldId id="307" r:id="rId31"/>
    <p:sldId id="300" r:id="rId32"/>
    <p:sldId id="303" r:id="rId33"/>
    <p:sldId id="276" r:id="rId34"/>
    <p:sldId id="274" r:id="rId35"/>
    <p:sldId id="296" r:id="rId36"/>
    <p:sldId id="283" r:id="rId37"/>
    <p:sldId id="309" r:id="rId38"/>
    <p:sldId id="287" r:id="rId39"/>
    <p:sldId id="310" r:id="rId40"/>
    <p:sldId id="269" r:id="rId41"/>
    <p:sldId id="289" r:id="rId42"/>
    <p:sldId id="290" r:id="rId43"/>
    <p:sldId id="291" r:id="rId44"/>
    <p:sldId id="293" r:id="rId45"/>
    <p:sldId id="294" r:id="rId46"/>
    <p:sldId id="295" r:id="rId47"/>
    <p:sldId id="301"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1" autoAdjust="0"/>
    <p:restoredTop sz="94660"/>
  </p:normalViewPr>
  <p:slideViewPr>
    <p:cSldViewPr>
      <p:cViewPr varScale="1">
        <p:scale>
          <a:sx n="105" d="100"/>
          <a:sy n="105" d="100"/>
        </p:scale>
        <p:origin x="20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6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0AB46552-8655-4453-B063-ED3B4695B56F}" type="slidenum">
              <a:rPr lang="en-US"/>
              <a:pPr>
                <a:defRPr/>
              </a:pPr>
              <a:t>‹#›</a:t>
            </a:fld>
            <a:endParaRPr lang="en-US"/>
          </a:p>
        </p:txBody>
      </p:sp>
    </p:spTree>
    <p:extLst>
      <p:ext uri="{BB962C8B-B14F-4D97-AF65-F5344CB8AC3E}">
        <p14:creationId xmlns:p14="http://schemas.microsoft.com/office/powerpoint/2010/main" val="16322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2D6977-85CE-4338-97BD-7ABDEEC23ECE}" type="slidenum">
              <a:rPr lang="en-US" smtClean="0"/>
              <a:pPr>
                <a:defRPr/>
              </a:pPr>
              <a:t>‹#›</a:t>
            </a:fld>
            <a:endParaRPr lang="en-US"/>
          </a:p>
        </p:txBody>
      </p:sp>
    </p:spTree>
    <p:extLst>
      <p:ext uri="{BB962C8B-B14F-4D97-AF65-F5344CB8AC3E}">
        <p14:creationId xmlns:p14="http://schemas.microsoft.com/office/powerpoint/2010/main" val="380284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B063C9-2612-4A5F-84EB-F825E5B14441}" type="slidenum">
              <a:rPr lang="en-US" smtClean="0"/>
              <a:pPr>
                <a:defRPr/>
              </a:pPr>
              <a:t>‹#›</a:t>
            </a:fld>
            <a:endParaRPr lang="en-US"/>
          </a:p>
        </p:txBody>
      </p:sp>
    </p:spTree>
    <p:extLst>
      <p:ext uri="{BB962C8B-B14F-4D97-AF65-F5344CB8AC3E}">
        <p14:creationId xmlns:p14="http://schemas.microsoft.com/office/powerpoint/2010/main" val="43078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7468DF-8611-4E7E-9D51-004800173C48}" type="slidenum">
              <a:rPr lang="en-US" smtClean="0"/>
              <a:pPr>
                <a:defRPr/>
              </a:pPr>
              <a:t>‹#›</a:t>
            </a:fld>
            <a:endParaRPr lang="en-US"/>
          </a:p>
        </p:txBody>
      </p:sp>
    </p:spTree>
    <p:extLst>
      <p:ext uri="{BB962C8B-B14F-4D97-AF65-F5344CB8AC3E}">
        <p14:creationId xmlns:p14="http://schemas.microsoft.com/office/powerpoint/2010/main" val="417028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743452-4131-4CC9-BE2D-5EF87AA5A5F9}" type="slidenum">
              <a:rPr lang="en-US" smtClean="0"/>
              <a:pPr>
                <a:defRPr/>
              </a:pPr>
              <a:t>‹#›</a:t>
            </a:fld>
            <a:endParaRPr lang="en-US"/>
          </a:p>
        </p:txBody>
      </p:sp>
    </p:spTree>
    <p:extLst>
      <p:ext uri="{BB962C8B-B14F-4D97-AF65-F5344CB8AC3E}">
        <p14:creationId xmlns:p14="http://schemas.microsoft.com/office/powerpoint/2010/main" val="418582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018BC5-AC87-4CEB-AA5F-AABEAB7A93DF}" type="slidenum">
              <a:rPr lang="en-US" smtClean="0"/>
              <a:pPr>
                <a:defRPr/>
              </a:pPr>
              <a:t>‹#›</a:t>
            </a:fld>
            <a:endParaRPr lang="en-US"/>
          </a:p>
        </p:txBody>
      </p:sp>
    </p:spTree>
    <p:extLst>
      <p:ext uri="{BB962C8B-B14F-4D97-AF65-F5344CB8AC3E}">
        <p14:creationId xmlns:p14="http://schemas.microsoft.com/office/powerpoint/2010/main" val="60803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250F9E-92FA-46DD-ACCE-2D2F9C0F7ED4}" type="slidenum">
              <a:rPr lang="en-US" smtClean="0"/>
              <a:pPr>
                <a:defRPr/>
              </a:pPr>
              <a:t>‹#›</a:t>
            </a:fld>
            <a:endParaRPr lang="en-US"/>
          </a:p>
        </p:txBody>
      </p:sp>
    </p:spTree>
    <p:extLst>
      <p:ext uri="{BB962C8B-B14F-4D97-AF65-F5344CB8AC3E}">
        <p14:creationId xmlns:p14="http://schemas.microsoft.com/office/powerpoint/2010/main" val="24052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BF8C3B6-1727-4CFB-AC08-4BD6AE8F87EA}" type="slidenum">
              <a:rPr lang="en-US" smtClean="0"/>
              <a:pPr>
                <a:defRPr/>
              </a:pPr>
              <a:t>‹#›</a:t>
            </a:fld>
            <a:endParaRPr lang="en-US"/>
          </a:p>
        </p:txBody>
      </p:sp>
    </p:spTree>
    <p:extLst>
      <p:ext uri="{BB962C8B-B14F-4D97-AF65-F5344CB8AC3E}">
        <p14:creationId xmlns:p14="http://schemas.microsoft.com/office/powerpoint/2010/main" val="19144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C1B911A-080A-471E-912E-713C0B4CDD80}" type="slidenum">
              <a:rPr lang="en-US" smtClean="0"/>
              <a:pPr>
                <a:defRPr/>
              </a:pPr>
              <a:t>‹#›</a:t>
            </a:fld>
            <a:endParaRPr lang="en-US"/>
          </a:p>
        </p:txBody>
      </p:sp>
    </p:spTree>
    <p:extLst>
      <p:ext uri="{BB962C8B-B14F-4D97-AF65-F5344CB8AC3E}">
        <p14:creationId xmlns:p14="http://schemas.microsoft.com/office/powerpoint/2010/main" val="44621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002E5F0-C17E-4E34-9DD1-45DC16590837}" type="slidenum">
              <a:rPr lang="en-US" smtClean="0"/>
              <a:pPr>
                <a:defRPr/>
              </a:pPr>
              <a:t>‹#›</a:t>
            </a:fld>
            <a:endParaRPr lang="en-US"/>
          </a:p>
        </p:txBody>
      </p:sp>
    </p:spTree>
    <p:extLst>
      <p:ext uri="{BB962C8B-B14F-4D97-AF65-F5344CB8AC3E}">
        <p14:creationId xmlns:p14="http://schemas.microsoft.com/office/powerpoint/2010/main" val="257232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2BD234-DD65-45E1-A2C9-33C0C04947D4}" type="slidenum">
              <a:rPr lang="en-US" smtClean="0"/>
              <a:pPr>
                <a:defRPr/>
              </a:pPr>
              <a:t>‹#›</a:t>
            </a:fld>
            <a:endParaRPr lang="en-US"/>
          </a:p>
        </p:txBody>
      </p:sp>
    </p:spTree>
    <p:extLst>
      <p:ext uri="{BB962C8B-B14F-4D97-AF65-F5344CB8AC3E}">
        <p14:creationId xmlns:p14="http://schemas.microsoft.com/office/powerpoint/2010/main" val="56128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99C3CA-266B-4295-85B2-9ECBD64C0D08}" type="slidenum">
              <a:rPr lang="en-US" smtClean="0"/>
              <a:pPr>
                <a:defRPr/>
              </a:pPr>
              <a:t>‹#›</a:t>
            </a:fld>
            <a:endParaRPr lang="en-US"/>
          </a:p>
        </p:txBody>
      </p:sp>
    </p:spTree>
    <p:extLst>
      <p:ext uri="{BB962C8B-B14F-4D97-AF65-F5344CB8AC3E}">
        <p14:creationId xmlns:p14="http://schemas.microsoft.com/office/powerpoint/2010/main" val="385487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07B37FD-2E8E-4018-89D4-C36FC3435D4C}" type="slidenum">
              <a:rPr lang="en-US" smtClean="0"/>
              <a:pPr>
                <a:defRPr/>
              </a:pPr>
              <a:t>‹#›</a:t>
            </a:fld>
            <a:endParaRPr lang="en-US"/>
          </a:p>
        </p:txBody>
      </p:sp>
    </p:spTree>
    <p:extLst>
      <p:ext uri="{BB962C8B-B14F-4D97-AF65-F5344CB8AC3E}">
        <p14:creationId xmlns:p14="http://schemas.microsoft.com/office/powerpoint/2010/main" val="17502539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en.wikipedia.org/wiki/File:Lead_II_rhythm_generated_asystole.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skillstat.com/learn.htmwww.anesoft.comwww.acls.ne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1905000"/>
            <a:ext cx="6400800" cy="1879600"/>
          </a:xfrm>
        </p:spPr>
        <p:txBody>
          <a:bodyPr/>
          <a:lstStyle/>
          <a:p>
            <a:pPr eaLnBrk="1" hangingPunct="1">
              <a:defRPr/>
            </a:pPr>
            <a:r>
              <a:rPr lang="en-US" sz="4000" dirty="0" smtClean="0"/>
              <a:t>CARDIAC RHYTHMS AND INTERVENTIONS</a:t>
            </a:r>
          </a:p>
        </p:txBody>
      </p:sp>
      <p:sp>
        <p:nvSpPr>
          <p:cNvPr id="2051" name="Rectangle 3"/>
          <p:cNvSpPr>
            <a:spLocks noGrp="1" noChangeArrowheads="1"/>
          </p:cNvSpPr>
          <p:nvPr>
            <p:ph type="subTitle" idx="1"/>
          </p:nvPr>
        </p:nvSpPr>
        <p:spPr/>
        <p:txBody>
          <a:bodyPr/>
          <a:lstStyle/>
          <a:p>
            <a:pPr eaLnBrk="1" hangingPunct="1">
              <a:defRPr/>
            </a:pPr>
            <a:r>
              <a:rPr lang="en-US" dirty="0" smtClean="0"/>
              <a:t>A STUDY GUIDE:</a:t>
            </a:r>
          </a:p>
        </p:txBody>
      </p:sp>
      <p:sp>
        <p:nvSpPr>
          <p:cNvPr id="3074" name="Rectangle 7"/>
          <p:cNvSpPr>
            <a:spLocks noGrp="1" noChangeArrowheads="1"/>
          </p:cNvSpPr>
          <p:nvPr>
            <p:ph type="sldNum" sz="quarter" idx="12"/>
          </p:nvPr>
        </p:nvSpPr>
        <p:spPr>
          <a:noFill/>
        </p:spPr>
        <p:txBody>
          <a:bodyPr/>
          <a:lstStyle/>
          <a:p>
            <a:fld id="{3FC557DD-0F6D-4CE0-9050-455C780E6723}"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438400" y="228600"/>
            <a:ext cx="5562600" cy="1219200"/>
          </a:xfrm>
        </p:spPr>
        <p:txBody>
          <a:bodyPr/>
          <a:lstStyle/>
          <a:p>
            <a:pPr eaLnBrk="1" hangingPunct="1"/>
            <a:r>
              <a:rPr lang="en-US" sz="2800" dirty="0" smtClean="0"/>
              <a:t>CAN YOU CORRECTLY IDENTIFY THE CONDUCTION SYSTEM?</a:t>
            </a:r>
          </a:p>
        </p:txBody>
      </p:sp>
      <p:sp>
        <p:nvSpPr>
          <p:cNvPr id="12292" name="Rectangle 3"/>
          <p:cNvSpPr>
            <a:spLocks noGrp="1" noChangeArrowheads="1"/>
          </p:cNvSpPr>
          <p:nvPr>
            <p:ph idx="1"/>
          </p:nvPr>
        </p:nvSpPr>
        <p:spPr/>
        <p:txBody>
          <a:bodyPr/>
          <a:lstStyle/>
          <a:p>
            <a:pPr marL="82296" indent="0" eaLnBrk="1" hangingPunct="1">
              <a:buNone/>
            </a:pPr>
            <a:r>
              <a:rPr lang="en-US" sz="2000" dirty="0" smtClean="0"/>
              <a:t>1____________ </a:t>
            </a:r>
            <a:br>
              <a:rPr lang="en-US" sz="2000" dirty="0" smtClean="0"/>
            </a:br>
            <a:r>
              <a:rPr lang="en-US" sz="2000" dirty="0" smtClean="0"/>
              <a:t>2____________</a:t>
            </a:r>
            <a:br>
              <a:rPr lang="en-US" sz="2000" dirty="0" smtClean="0"/>
            </a:br>
            <a:r>
              <a:rPr lang="en-US" sz="2000" dirty="0" smtClean="0"/>
              <a:t>3____________</a:t>
            </a:r>
            <a:br>
              <a:rPr lang="en-US" sz="2000" dirty="0" smtClean="0"/>
            </a:br>
            <a:r>
              <a:rPr lang="en-US" sz="2000" dirty="0" smtClean="0"/>
              <a:t>4____________</a:t>
            </a:r>
          </a:p>
          <a:p>
            <a:pPr marL="82296" indent="0" eaLnBrk="1" hangingPunct="1">
              <a:buNone/>
            </a:pPr>
            <a:r>
              <a:rPr lang="en-US" sz="2000" dirty="0" smtClean="0"/>
              <a:t>5____________</a:t>
            </a:r>
            <a:br>
              <a:rPr lang="en-US" sz="2000" dirty="0" smtClean="0"/>
            </a:br>
            <a:r>
              <a:rPr lang="en-US" sz="2000" dirty="0" smtClean="0"/>
              <a:t>6____________</a:t>
            </a:r>
            <a:br>
              <a:rPr lang="en-US" sz="2000" dirty="0" smtClean="0"/>
            </a:br>
            <a:r>
              <a:rPr lang="en-US" sz="2000" dirty="0" smtClean="0"/>
              <a:t>7____________</a:t>
            </a:r>
            <a:br>
              <a:rPr lang="en-US" sz="2000" dirty="0" smtClean="0"/>
            </a:br>
            <a:r>
              <a:rPr lang="en-US" sz="2000" dirty="0" smtClean="0"/>
              <a:t>8____________</a:t>
            </a:r>
          </a:p>
        </p:txBody>
      </p:sp>
      <p:sp>
        <p:nvSpPr>
          <p:cNvPr id="12290" name="Slide Number Placeholder 5"/>
          <p:cNvSpPr>
            <a:spLocks noGrp="1"/>
          </p:cNvSpPr>
          <p:nvPr>
            <p:ph type="sldNum" sz="quarter" idx="12"/>
          </p:nvPr>
        </p:nvSpPr>
        <p:spPr>
          <a:noFill/>
        </p:spPr>
        <p:txBody>
          <a:bodyPr/>
          <a:lstStyle/>
          <a:p>
            <a:fld id="{D1114264-90A3-4A0E-9484-772A4BB28D08}" type="slidenum">
              <a:rPr lang="en-US" smtClean="0"/>
              <a:pPr/>
              <a:t>10</a:t>
            </a:fld>
            <a:endParaRPr lang="en-US" smtClean="0"/>
          </a:p>
        </p:txBody>
      </p:sp>
      <p:pic>
        <p:nvPicPr>
          <p:cNvPr id="12293" name="Picture 5" descr="cvs_heart_conduction_1"/>
          <p:cNvPicPr>
            <a:picLocks noChangeAspect="1" noChangeArrowheads="1"/>
          </p:cNvPicPr>
          <p:nvPr/>
        </p:nvPicPr>
        <p:blipFill>
          <a:blip r:embed="rId2" cstate="print"/>
          <a:srcRect/>
          <a:stretch>
            <a:fillRect/>
          </a:stretch>
        </p:blipFill>
        <p:spPr bwMode="auto">
          <a:xfrm>
            <a:off x="4114800" y="1524000"/>
            <a:ext cx="4419600" cy="4724400"/>
          </a:xfrm>
          <a:prstGeom prst="rect">
            <a:avLst/>
          </a:prstGeom>
          <a:noFill/>
          <a:ln w="9525">
            <a:noFill/>
            <a:miter lim="800000"/>
            <a:headEnd/>
            <a:tailEnd/>
          </a:ln>
        </p:spPr>
      </p:pic>
      <p:sp>
        <p:nvSpPr>
          <p:cNvPr id="2" name="TextBox 1"/>
          <p:cNvSpPr txBox="1"/>
          <p:nvPr/>
        </p:nvSpPr>
        <p:spPr>
          <a:xfrm>
            <a:off x="3048000" y="6237514"/>
            <a:ext cx="4038600" cy="738664"/>
          </a:xfrm>
          <a:prstGeom prst="rect">
            <a:avLst/>
          </a:prstGeom>
          <a:noFill/>
        </p:spPr>
        <p:txBody>
          <a:bodyPr wrap="square" rtlCol="0">
            <a:spAutoFit/>
          </a:bodyPr>
          <a:lstStyle/>
          <a:p>
            <a:r>
              <a:rPr lang="en-US" dirty="0">
                <a:solidFill>
                  <a:srgbClr val="FF0000"/>
                </a:solidFill>
              </a:rPr>
              <a:t>Answers located on Page </a:t>
            </a:r>
            <a:r>
              <a:rPr lang="en-US" dirty="0" smtClean="0">
                <a:solidFill>
                  <a:srgbClr val="FF0000"/>
                </a:solidFill>
              </a:rPr>
              <a:t>10</a:t>
            </a:r>
            <a:endParaRPr lang="en-US" sz="2400" dirty="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09800" y="304800"/>
            <a:ext cx="6261100" cy="1219200"/>
          </a:xfrm>
        </p:spPr>
        <p:txBody>
          <a:bodyPr>
            <a:normAutofit/>
          </a:bodyPr>
          <a:lstStyle/>
          <a:p>
            <a:pPr algn="ctr" eaLnBrk="1" hangingPunct="1"/>
            <a:r>
              <a:rPr lang="en-US" sz="4000" dirty="0" smtClean="0"/>
              <a:t>CONDUCTION SYSTEM ANSWERS</a:t>
            </a:r>
          </a:p>
        </p:txBody>
      </p:sp>
      <p:sp>
        <p:nvSpPr>
          <p:cNvPr id="13316" name="Rectangle 3"/>
          <p:cNvSpPr>
            <a:spLocks noGrp="1" noChangeArrowheads="1"/>
          </p:cNvSpPr>
          <p:nvPr>
            <p:ph idx="1"/>
          </p:nvPr>
        </p:nvSpPr>
        <p:spPr/>
        <p:txBody>
          <a:bodyPr/>
          <a:lstStyle/>
          <a:p>
            <a:pPr marL="82296" indent="0" eaLnBrk="1" hangingPunct="1">
              <a:buNone/>
            </a:pPr>
            <a:r>
              <a:rPr lang="en-US" sz="1800" dirty="0" smtClean="0"/>
              <a:t>1 : SA NODE</a:t>
            </a:r>
          </a:p>
          <a:p>
            <a:pPr marL="82296" indent="0" eaLnBrk="1" hangingPunct="1">
              <a:buNone/>
            </a:pPr>
            <a:r>
              <a:rPr lang="en-US" sz="1800" dirty="0" smtClean="0"/>
              <a:t>2 : LEFT ATRIUM</a:t>
            </a:r>
          </a:p>
          <a:p>
            <a:pPr marL="82296" indent="0" eaLnBrk="1" hangingPunct="1">
              <a:buNone/>
            </a:pPr>
            <a:r>
              <a:rPr lang="en-US" sz="1800" dirty="0" smtClean="0"/>
              <a:t>3 : LEFT  VENTRICLE</a:t>
            </a:r>
          </a:p>
          <a:p>
            <a:pPr marL="82296" indent="0" eaLnBrk="1" hangingPunct="1">
              <a:buNone/>
            </a:pPr>
            <a:r>
              <a:rPr lang="en-US" sz="1800" dirty="0" smtClean="0"/>
              <a:t>4 : APEX</a:t>
            </a:r>
          </a:p>
          <a:p>
            <a:pPr marL="82296" indent="0" eaLnBrk="1" hangingPunct="1">
              <a:buNone/>
            </a:pPr>
            <a:r>
              <a:rPr lang="en-US" sz="1800" dirty="0" smtClean="0"/>
              <a:t>5 : PURKINJE FIBERS</a:t>
            </a:r>
          </a:p>
          <a:p>
            <a:pPr marL="82296" indent="0" eaLnBrk="1" hangingPunct="1">
              <a:buNone/>
            </a:pPr>
            <a:r>
              <a:rPr lang="en-US" sz="1800" dirty="0" smtClean="0"/>
              <a:t>6 : BUNDLE BRANCHES</a:t>
            </a:r>
          </a:p>
          <a:p>
            <a:pPr marL="82296" indent="0" eaLnBrk="1" hangingPunct="1">
              <a:buNone/>
            </a:pPr>
            <a:r>
              <a:rPr lang="en-US" sz="1800" dirty="0" smtClean="0"/>
              <a:t>7 : AV BUNDLE</a:t>
            </a:r>
          </a:p>
          <a:p>
            <a:pPr marL="82296" indent="0" eaLnBrk="1" hangingPunct="1">
              <a:buNone/>
            </a:pPr>
            <a:r>
              <a:rPr lang="en-US" sz="1800" dirty="0" smtClean="0"/>
              <a:t>8 : AV NODE</a:t>
            </a:r>
          </a:p>
        </p:txBody>
      </p:sp>
      <p:sp>
        <p:nvSpPr>
          <p:cNvPr id="13314" name="Slide Number Placeholder 5"/>
          <p:cNvSpPr>
            <a:spLocks noGrp="1"/>
          </p:cNvSpPr>
          <p:nvPr>
            <p:ph type="sldNum" sz="quarter" idx="12"/>
          </p:nvPr>
        </p:nvSpPr>
        <p:spPr>
          <a:noFill/>
        </p:spPr>
        <p:txBody>
          <a:bodyPr/>
          <a:lstStyle/>
          <a:p>
            <a:fld id="{B2A16FF5-9872-4CA8-A274-764D317CB166}" type="slidenum">
              <a:rPr lang="en-US" smtClean="0"/>
              <a:pPr/>
              <a:t>11</a:t>
            </a:fld>
            <a:endParaRPr lang="en-US" smtClean="0"/>
          </a:p>
        </p:txBody>
      </p:sp>
      <p:pic>
        <p:nvPicPr>
          <p:cNvPr id="13317" name="Picture 5" descr="cvs_heart_conduction_1"/>
          <p:cNvPicPr>
            <a:picLocks noChangeAspect="1" noChangeArrowheads="1"/>
          </p:cNvPicPr>
          <p:nvPr/>
        </p:nvPicPr>
        <p:blipFill>
          <a:blip r:embed="rId2" cstate="print"/>
          <a:srcRect/>
          <a:stretch>
            <a:fillRect/>
          </a:stretch>
        </p:blipFill>
        <p:spPr bwMode="auto">
          <a:xfrm>
            <a:off x="4495800" y="1709057"/>
            <a:ext cx="4343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066800" y="152400"/>
            <a:ext cx="7696200" cy="838200"/>
          </a:xfrm>
        </p:spPr>
        <p:txBody>
          <a:bodyPr>
            <a:normAutofit/>
          </a:bodyPr>
          <a:lstStyle/>
          <a:p>
            <a:pPr eaLnBrk="1" hangingPunct="1"/>
            <a:r>
              <a:rPr lang="en-US" dirty="0" smtClean="0"/>
              <a:t>5-LEAD ELECTRODE PLACEMENT</a:t>
            </a:r>
          </a:p>
        </p:txBody>
      </p:sp>
      <p:sp>
        <p:nvSpPr>
          <p:cNvPr id="14338" name="Slide Number Placeholder 5"/>
          <p:cNvSpPr>
            <a:spLocks noGrp="1"/>
          </p:cNvSpPr>
          <p:nvPr>
            <p:ph type="sldNum" sz="quarter" idx="12"/>
          </p:nvPr>
        </p:nvSpPr>
        <p:spPr>
          <a:noFill/>
        </p:spPr>
        <p:txBody>
          <a:bodyPr/>
          <a:lstStyle/>
          <a:p>
            <a:fld id="{B0FBFFDA-07A9-44DE-AC99-C1B89478F4AB}" type="slidenum">
              <a:rPr lang="en-US" smtClean="0"/>
              <a:pPr/>
              <a:t>12</a:t>
            </a:fld>
            <a:endParaRPr lang="en-US" smtClean="0"/>
          </a:p>
        </p:txBody>
      </p:sp>
      <p:pic>
        <p:nvPicPr>
          <p:cNvPr id="14341" name="Picture 6" descr="fivelead"/>
          <p:cNvPicPr>
            <a:picLocks noChangeAspect="1" noChangeArrowheads="1" noCrop="1"/>
          </p:cNvPicPr>
          <p:nvPr/>
        </p:nvPicPr>
        <p:blipFill>
          <a:blip r:embed="rId2" cstate="print"/>
          <a:srcRect/>
          <a:stretch>
            <a:fillRect/>
          </a:stretch>
        </p:blipFill>
        <p:spPr bwMode="auto">
          <a:xfrm>
            <a:off x="1447800" y="1143000"/>
            <a:ext cx="4210050" cy="4419600"/>
          </a:xfrm>
          <a:prstGeom prst="rect">
            <a:avLst/>
          </a:prstGeom>
          <a:noFill/>
          <a:ln w="9525">
            <a:noFill/>
            <a:miter lim="800000"/>
            <a:headEnd/>
            <a:tailEnd/>
          </a:ln>
        </p:spPr>
      </p:pic>
      <p:sp>
        <p:nvSpPr>
          <p:cNvPr id="14342" name="Text Box 7"/>
          <p:cNvSpPr txBox="1">
            <a:spLocks noChangeArrowheads="1"/>
          </p:cNvSpPr>
          <p:nvPr/>
        </p:nvSpPr>
        <p:spPr bwMode="auto">
          <a:xfrm>
            <a:off x="1676400" y="5562600"/>
            <a:ext cx="6934200" cy="1190625"/>
          </a:xfrm>
          <a:prstGeom prst="rect">
            <a:avLst/>
          </a:prstGeom>
          <a:noFill/>
          <a:ln w="9525">
            <a:noFill/>
            <a:miter lim="800000"/>
            <a:headEnd/>
            <a:tailEnd/>
          </a:ln>
        </p:spPr>
        <p:txBody>
          <a:bodyPr>
            <a:spAutoFit/>
          </a:bodyPr>
          <a:lstStyle/>
          <a:p>
            <a:r>
              <a:rPr lang="en-US" dirty="0">
                <a:solidFill>
                  <a:schemeClr val="tx2"/>
                </a:solidFill>
              </a:rPr>
              <a:t>Make sure your leads are in correct </a:t>
            </a:r>
            <a:r>
              <a:rPr lang="en-US" dirty="0" smtClean="0">
                <a:solidFill>
                  <a:schemeClr val="tx2"/>
                </a:solidFill>
              </a:rPr>
              <a:t>position, </a:t>
            </a:r>
            <a:r>
              <a:rPr lang="en-US" dirty="0">
                <a:solidFill>
                  <a:schemeClr val="tx2"/>
                </a:solidFill>
              </a:rPr>
              <a:t>adhere securely to the skin, and not obstructed by other drains and dressings.  Assure that your EKG rhythm is clear, readable, and free of artifact.</a:t>
            </a:r>
          </a:p>
        </p:txBody>
      </p:sp>
      <p:sp>
        <p:nvSpPr>
          <p:cNvPr id="2" name="Oval 1"/>
          <p:cNvSpPr/>
          <p:nvPr/>
        </p:nvSpPr>
        <p:spPr>
          <a:xfrm>
            <a:off x="3329667" y="2710543"/>
            <a:ext cx="228600" cy="228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Oval 10"/>
          <p:cNvSpPr/>
          <p:nvPr/>
        </p:nvSpPr>
        <p:spPr>
          <a:xfrm>
            <a:off x="2590800" y="3265714"/>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p:cNvSpPr/>
          <p:nvPr/>
        </p:nvSpPr>
        <p:spPr>
          <a:xfrm>
            <a:off x="4267200" y="19812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4310743" y="326027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762000" y="152400"/>
            <a:ext cx="7924800" cy="1143000"/>
          </a:xfrm>
        </p:spPr>
        <p:txBody>
          <a:bodyPr>
            <a:normAutofit fontScale="90000"/>
          </a:bodyPr>
          <a:lstStyle/>
          <a:p>
            <a:pPr algn="ctr" eaLnBrk="1" hangingPunct="1"/>
            <a:r>
              <a:rPr lang="en-US" sz="4000" dirty="0" smtClean="0"/>
              <a:t>CALCULATING ACCURATE HEART RATES</a:t>
            </a:r>
          </a:p>
        </p:txBody>
      </p:sp>
      <p:sp>
        <p:nvSpPr>
          <p:cNvPr id="15364" name="Rectangle 3"/>
          <p:cNvSpPr>
            <a:spLocks noGrp="1" noChangeArrowheads="1"/>
          </p:cNvSpPr>
          <p:nvPr>
            <p:ph idx="1"/>
          </p:nvPr>
        </p:nvSpPr>
        <p:spPr>
          <a:xfrm>
            <a:off x="1219200" y="1524000"/>
            <a:ext cx="7696200" cy="5105400"/>
          </a:xfrm>
        </p:spPr>
        <p:txBody>
          <a:bodyPr/>
          <a:lstStyle/>
          <a:p>
            <a:pPr marL="0" indent="0" algn="ctr" eaLnBrk="1" hangingPunct="1">
              <a:buNone/>
            </a:pPr>
            <a:r>
              <a:rPr lang="en-US" sz="2800" dirty="0" smtClean="0"/>
              <a:t>CALCULATING A HEART RATE WITH A REGULAR RHYTHM</a:t>
            </a:r>
            <a:r>
              <a:rPr lang="en-US" dirty="0" smtClean="0"/>
              <a:t>:</a:t>
            </a:r>
          </a:p>
          <a:p>
            <a:pPr lvl="1" eaLnBrk="1" hangingPunct="1"/>
            <a:r>
              <a:rPr lang="en-US" sz="2000" dirty="0" smtClean="0"/>
              <a:t>Measure R to R Interval.  Divide # of small boxes into 1500 (remember:  there are 5 small boxes in each large box on the EKG Rhythm Strip).  This is your heart rate.</a:t>
            </a:r>
          </a:p>
          <a:p>
            <a:pPr lvl="1" eaLnBrk="1" hangingPunct="1"/>
            <a:r>
              <a:rPr lang="en-US" sz="2000" dirty="0" smtClean="0"/>
              <a:t> There are alternate methods for determining heart rates in a regular rhythm that are acceptable including, the “300” method.</a:t>
            </a:r>
            <a:endParaRPr lang="en-US" dirty="0" smtClean="0"/>
          </a:p>
        </p:txBody>
      </p:sp>
      <p:sp>
        <p:nvSpPr>
          <p:cNvPr id="15362" name="Slide Number Placeholder 5"/>
          <p:cNvSpPr>
            <a:spLocks noGrp="1"/>
          </p:cNvSpPr>
          <p:nvPr>
            <p:ph type="sldNum" sz="quarter" idx="12"/>
          </p:nvPr>
        </p:nvSpPr>
        <p:spPr>
          <a:noFill/>
        </p:spPr>
        <p:txBody>
          <a:bodyPr/>
          <a:lstStyle/>
          <a:p>
            <a:fld id="{95C6CD9B-E838-4976-B877-6028F973D031}" type="slidenum">
              <a:rPr lang="en-US" smtClean="0"/>
              <a:pPr/>
              <a:t>13</a:t>
            </a:fld>
            <a:endParaRPr lang="en-US" smtClean="0"/>
          </a:p>
        </p:txBody>
      </p:sp>
      <p:pic>
        <p:nvPicPr>
          <p:cNvPr id="15365" name="Picture 5" descr="Nsr"/>
          <p:cNvPicPr>
            <a:picLocks noChangeAspect="1" noChangeArrowheads="1"/>
          </p:cNvPicPr>
          <p:nvPr/>
        </p:nvPicPr>
        <p:blipFill>
          <a:blip r:embed="rId2" cstate="print"/>
          <a:srcRect/>
          <a:stretch>
            <a:fillRect/>
          </a:stretch>
        </p:blipFill>
        <p:spPr bwMode="auto">
          <a:xfrm>
            <a:off x="2400300" y="4279106"/>
            <a:ext cx="5334000" cy="1500187"/>
          </a:xfrm>
          <a:prstGeom prst="rect">
            <a:avLst/>
          </a:prstGeom>
          <a:noFill/>
          <a:ln w="9525">
            <a:noFill/>
            <a:miter lim="800000"/>
            <a:headEnd/>
            <a:tailEnd/>
          </a:ln>
        </p:spPr>
      </p:pic>
      <p:sp>
        <p:nvSpPr>
          <p:cNvPr id="15366" name="AutoShape 6"/>
          <p:cNvSpPr>
            <a:spLocks noChangeArrowheads="1"/>
          </p:cNvSpPr>
          <p:nvPr/>
        </p:nvSpPr>
        <p:spPr bwMode="auto">
          <a:xfrm>
            <a:off x="4038600" y="5029200"/>
            <a:ext cx="685800" cy="152400"/>
          </a:xfrm>
          <a:prstGeom prst="leftRightArrow">
            <a:avLst>
              <a:gd name="adj1" fmla="val 50000"/>
              <a:gd name="adj2" fmla="val 9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0"/>
            <a:ext cx="8686800" cy="1219200"/>
          </a:xfrm>
        </p:spPr>
        <p:txBody>
          <a:bodyPr/>
          <a:lstStyle/>
          <a:p>
            <a:pPr eaLnBrk="1" hangingPunct="1"/>
            <a:r>
              <a:rPr lang="en-US" sz="3600" dirty="0" smtClean="0"/>
              <a:t>CALCULATING ACCURATE HEART RATES </a:t>
            </a:r>
          </a:p>
        </p:txBody>
      </p:sp>
      <p:sp>
        <p:nvSpPr>
          <p:cNvPr id="16388" name="Rectangle 3"/>
          <p:cNvSpPr>
            <a:spLocks noGrp="1" noChangeArrowheads="1"/>
          </p:cNvSpPr>
          <p:nvPr>
            <p:ph idx="1"/>
          </p:nvPr>
        </p:nvSpPr>
        <p:spPr>
          <a:xfrm>
            <a:off x="1219200" y="1295400"/>
            <a:ext cx="7696200" cy="3962400"/>
          </a:xfrm>
        </p:spPr>
        <p:txBody>
          <a:bodyPr/>
          <a:lstStyle/>
          <a:p>
            <a:pPr lvl="1" algn="ctr">
              <a:lnSpc>
                <a:spcPct val="80000"/>
              </a:lnSpc>
            </a:pPr>
            <a:r>
              <a:rPr lang="en-US" sz="2400" dirty="0" smtClean="0"/>
              <a:t>CALCULATING A HEART RATE WITH AN IRREGULAR RHYTHM</a:t>
            </a:r>
          </a:p>
          <a:p>
            <a:pPr lvl="2">
              <a:lnSpc>
                <a:spcPct val="80000"/>
              </a:lnSpc>
            </a:pPr>
            <a:r>
              <a:rPr lang="en-US" sz="1800" dirty="0" smtClean="0"/>
              <a:t>Irregular rhythms, such as atrial fibrillation, do not measure a constant rate (i.e., there is a range in the rate of the ventricular response).  When interpreting, you should </a:t>
            </a:r>
            <a:r>
              <a:rPr lang="en-US" sz="1600" b="1" u="sng" dirty="0" smtClean="0"/>
              <a:t>calculate a range of ventricular rate, the slowest heart rate (R to R) to the fastest heart rate (R to R </a:t>
            </a:r>
            <a:r>
              <a:rPr lang="en-US" sz="1600" b="1" u="sng" dirty="0" err="1" smtClean="0"/>
              <a:t>interva</a:t>
            </a:r>
            <a:endParaRPr lang="en-US" sz="1600" b="1" u="sng" dirty="0" smtClean="0"/>
          </a:p>
          <a:p>
            <a:pPr lvl="2">
              <a:lnSpc>
                <a:spcPct val="80000"/>
              </a:lnSpc>
            </a:pPr>
            <a:endParaRPr lang="en-US" sz="1600" b="1" u="sng" dirty="0" smtClean="0"/>
          </a:p>
          <a:p>
            <a:pPr lvl="2">
              <a:lnSpc>
                <a:spcPct val="80000"/>
              </a:lnSpc>
            </a:pPr>
            <a:endParaRPr lang="en-US" sz="1600" b="1" u="sng" dirty="0" smtClean="0"/>
          </a:p>
          <a:p>
            <a:pPr lvl="2">
              <a:lnSpc>
                <a:spcPct val="80000"/>
              </a:lnSpc>
            </a:pPr>
            <a:r>
              <a:rPr lang="en-US" sz="1600" b="1" dirty="0" smtClean="0"/>
              <a:t>COUNTING THE NUMBER OF QRS’S IN A 6-SECOND STRIP AND MULTIPLYING BY 10 TO OBTAIN A HEART RATE IS NOT AN ACCURATE METHOD TO DETERMINE A HEART RATE OF AN IRREGULAR RHYTHM!!!</a:t>
            </a:r>
          </a:p>
          <a:p>
            <a:pPr eaLnBrk="1" hangingPunct="1">
              <a:lnSpc>
                <a:spcPct val="80000"/>
              </a:lnSpc>
            </a:pPr>
            <a:endParaRPr lang="en-US" dirty="0" smtClean="0"/>
          </a:p>
        </p:txBody>
      </p:sp>
      <p:sp>
        <p:nvSpPr>
          <p:cNvPr id="16386" name="Slide Number Placeholder 5"/>
          <p:cNvSpPr>
            <a:spLocks noGrp="1"/>
          </p:cNvSpPr>
          <p:nvPr>
            <p:ph type="sldNum" sz="quarter" idx="12"/>
          </p:nvPr>
        </p:nvSpPr>
        <p:spPr>
          <a:noFill/>
        </p:spPr>
        <p:txBody>
          <a:bodyPr/>
          <a:lstStyle/>
          <a:p>
            <a:fld id="{AC67F53A-B5D3-4B24-BC93-CA22430ADBB9}" type="slidenum">
              <a:rPr lang="en-US" smtClean="0"/>
              <a:pPr/>
              <a:t>14</a:t>
            </a:fld>
            <a:endParaRPr lang="en-US" smtClean="0"/>
          </a:p>
        </p:txBody>
      </p:sp>
      <p:pic>
        <p:nvPicPr>
          <p:cNvPr id="16389" name="Picture 5" descr="afib2"/>
          <p:cNvPicPr>
            <a:picLocks noChangeAspect="1" noChangeArrowheads="1"/>
          </p:cNvPicPr>
          <p:nvPr/>
        </p:nvPicPr>
        <p:blipFill>
          <a:blip r:embed="rId2" cstate="print"/>
          <a:srcRect/>
          <a:stretch>
            <a:fillRect/>
          </a:stretch>
        </p:blipFill>
        <p:spPr bwMode="auto">
          <a:xfrm>
            <a:off x="2209800" y="4762274"/>
            <a:ext cx="6248400" cy="1323975"/>
          </a:xfrm>
          <a:prstGeom prst="rect">
            <a:avLst/>
          </a:prstGeom>
          <a:noFill/>
          <a:ln w="9525">
            <a:noFill/>
            <a:miter lim="800000"/>
            <a:headEnd/>
            <a:tailEnd/>
          </a:ln>
        </p:spPr>
      </p:pic>
      <p:sp>
        <p:nvSpPr>
          <p:cNvPr id="16390" name="Text Box 6"/>
          <p:cNvSpPr txBox="1">
            <a:spLocks noChangeArrowheads="1"/>
          </p:cNvSpPr>
          <p:nvPr/>
        </p:nvSpPr>
        <p:spPr bwMode="auto">
          <a:xfrm>
            <a:off x="3954462" y="4249511"/>
            <a:ext cx="3368675" cy="457200"/>
          </a:xfrm>
          <a:prstGeom prst="rect">
            <a:avLst/>
          </a:prstGeom>
          <a:noFill/>
          <a:ln w="9525">
            <a:noFill/>
            <a:miter lim="800000"/>
            <a:headEnd/>
            <a:tailEnd/>
          </a:ln>
        </p:spPr>
        <p:txBody>
          <a:bodyPr>
            <a:spAutoFit/>
          </a:bodyPr>
          <a:lstStyle/>
          <a:p>
            <a:r>
              <a:rPr lang="en-US" sz="2400" dirty="0" err="1">
                <a:solidFill>
                  <a:srgbClr val="FF0000"/>
                </a:solidFill>
                <a:latin typeface="Calibri" panose="020F0502020204030204" pitchFamily="34" charset="0"/>
              </a:rPr>
              <a:t>Atrial</a:t>
            </a:r>
            <a:r>
              <a:rPr lang="en-US" sz="2400" dirty="0">
                <a:solidFill>
                  <a:srgbClr val="FF0000"/>
                </a:solidFill>
                <a:latin typeface="Calibri" panose="020F0502020204030204" pitchFamily="34" charset="0"/>
              </a:rPr>
              <a:t> Fibrillation</a:t>
            </a:r>
          </a:p>
        </p:txBody>
      </p:sp>
      <p:sp>
        <p:nvSpPr>
          <p:cNvPr id="16391" name="AutoShape 7"/>
          <p:cNvSpPr>
            <a:spLocks noChangeArrowheads="1"/>
          </p:cNvSpPr>
          <p:nvPr/>
        </p:nvSpPr>
        <p:spPr bwMode="auto">
          <a:xfrm>
            <a:off x="5638800" y="5486400"/>
            <a:ext cx="914400" cy="152400"/>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p>
            <a:endParaRPr lang="en-US"/>
          </a:p>
        </p:txBody>
      </p:sp>
      <p:sp>
        <p:nvSpPr>
          <p:cNvPr id="16392" name="AutoShape 8"/>
          <p:cNvSpPr>
            <a:spLocks noChangeArrowheads="1"/>
          </p:cNvSpPr>
          <p:nvPr/>
        </p:nvSpPr>
        <p:spPr bwMode="auto">
          <a:xfrm>
            <a:off x="2895600" y="5486400"/>
            <a:ext cx="457200" cy="152400"/>
          </a:xfrm>
          <a:prstGeom prst="leftRightArrow">
            <a:avLst>
              <a:gd name="adj1" fmla="val 50000"/>
              <a:gd name="adj2" fmla="val 6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447800" y="228600"/>
            <a:ext cx="6870700" cy="1600200"/>
          </a:xfrm>
        </p:spPr>
        <p:txBody>
          <a:bodyPr/>
          <a:lstStyle/>
          <a:p>
            <a:pPr eaLnBrk="1" hangingPunct="1"/>
            <a:r>
              <a:rPr lang="en-US" sz="4000" u="sng" dirty="0" smtClean="0"/>
              <a:t>BASIC</a:t>
            </a:r>
            <a:r>
              <a:rPr lang="en-US" sz="4000" dirty="0" smtClean="0"/>
              <a:t> STEPS TO RHYTHM INTERPRETATION</a:t>
            </a:r>
          </a:p>
        </p:txBody>
      </p:sp>
      <p:sp>
        <p:nvSpPr>
          <p:cNvPr id="17412" name="Rectangle 3"/>
          <p:cNvSpPr>
            <a:spLocks noGrp="1" noChangeArrowheads="1"/>
          </p:cNvSpPr>
          <p:nvPr>
            <p:ph idx="1"/>
          </p:nvPr>
        </p:nvSpPr>
        <p:spPr>
          <a:xfrm>
            <a:off x="1143000" y="2362200"/>
            <a:ext cx="7620000" cy="4191000"/>
          </a:xfrm>
        </p:spPr>
        <p:txBody>
          <a:bodyPr/>
          <a:lstStyle/>
          <a:p>
            <a:pPr eaLnBrk="1" hangingPunct="1"/>
            <a:r>
              <a:rPr lang="en-US" sz="2000" dirty="0" smtClean="0"/>
              <a:t>Is there a P wave present?  Is it upright?  Is there 1 P Wave to each QRS?  Do all the P waves look similar to each other?</a:t>
            </a:r>
          </a:p>
          <a:p>
            <a:pPr eaLnBrk="1" hangingPunct="1"/>
            <a:r>
              <a:rPr lang="en-US" sz="2000" dirty="0" smtClean="0"/>
              <a:t>Is the rhythm regular or irregular:  is the P to P and R to R occurring at  regular intervals?</a:t>
            </a:r>
          </a:p>
          <a:p>
            <a:pPr eaLnBrk="1" hangingPunct="1"/>
            <a:r>
              <a:rPr lang="en-US" sz="2000" dirty="0" smtClean="0"/>
              <a:t>What is the rate:  </a:t>
            </a:r>
            <a:r>
              <a:rPr lang="en-US" sz="2000" dirty="0" err="1" smtClean="0"/>
              <a:t>atrial</a:t>
            </a:r>
            <a:r>
              <a:rPr lang="en-US" sz="2000" dirty="0" smtClean="0"/>
              <a:t> and ventricular</a:t>
            </a:r>
          </a:p>
          <a:p>
            <a:pPr eaLnBrk="1" hangingPunct="1"/>
            <a:r>
              <a:rPr lang="en-US" sz="2000" dirty="0" smtClean="0"/>
              <a:t>Measure the PR Interval:  Greater than 0.20 seconds?</a:t>
            </a:r>
          </a:p>
          <a:p>
            <a:pPr eaLnBrk="1" hangingPunct="1"/>
            <a:r>
              <a:rPr lang="en-US" sz="2000" dirty="0" smtClean="0"/>
              <a:t>Measure the QRS Interval:  Greater than 0.10-0.12 seconds?</a:t>
            </a:r>
          </a:p>
          <a:p>
            <a:pPr eaLnBrk="1" hangingPunct="1"/>
            <a:r>
              <a:rPr lang="en-US" sz="2000" dirty="0" smtClean="0"/>
              <a:t>If you have these answers, you can interpret your patient’s </a:t>
            </a:r>
            <a:r>
              <a:rPr lang="en-US" sz="2000" u="sng" dirty="0" smtClean="0"/>
              <a:t>basic</a:t>
            </a:r>
            <a:r>
              <a:rPr lang="en-US" sz="2000" dirty="0" smtClean="0"/>
              <a:t> heart rhythm</a:t>
            </a:r>
            <a:endParaRPr lang="en-US" sz="2000" u="sng" dirty="0" smtClean="0"/>
          </a:p>
        </p:txBody>
      </p:sp>
      <p:sp>
        <p:nvSpPr>
          <p:cNvPr id="17410" name="Slide Number Placeholder 5"/>
          <p:cNvSpPr>
            <a:spLocks noGrp="1"/>
          </p:cNvSpPr>
          <p:nvPr>
            <p:ph type="sldNum" sz="quarter" idx="12"/>
          </p:nvPr>
        </p:nvSpPr>
        <p:spPr>
          <a:noFill/>
        </p:spPr>
        <p:txBody>
          <a:bodyPr/>
          <a:lstStyle/>
          <a:p>
            <a:fld id="{D0718500-1766-49B4-8F8F-FD6337D4B5E3}"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828800" y="304800"/>
            <a:ext cx="6870700" cy="990600"/>
          </a:xfrm>
        </p:spPr>
        <p:txBody>
          <a:bodyPr/>
          <a:lstStyle/>
          <a:p>
            <a:pPr eaLnBrk="1" hangingPunct="1"/>
            <a:r>
              <a:rPr lang="en-US" dirty="0" smtClean="0"/>
              <a:t>DOCUMENTATION</a:t>
            </a:r>
          </a:p>
        </p:txBody>
      </p:sp>
      <p:sp>
        <p:nvSpPr>
          <p:cNvPr id="18436" name="Rectangle 3"/>
          <p:cNvSpPr>
            <a:spLocks noGrp="1" noChangeArrowheads="1"/>
          </p:cNvSpPr>
          <p:nvPr>
            <p:ph idx="1"/>
          </p:nvPr>
        </p:nvSpPr>
        <p:spPr>
          <a:xfrm>
            <a:off x="381000" y="1295400"/>
            <a:ext cx="8458200" cy="5334000"/>
          </a:xfrm>
        </p:spPr>
        <p:txBody>
          <a:bodyPr/>
          <a:lstStyle/>
          <a:p>
            <a:r>
              <a:rPr lang="en-US" sz="2400" dirty="0" smtClean="0"/>
              <a:t>All rhythm strips must be reviewed, verified, and signed by the nurse (this is in addition to the Cardiac Monitoring Technician’s (CMT)interpretation). </a:t>
            </a:r>
          </a:p>
          <a:p>
            <a:pPr lvl="2"/>
            <a:r>
              <a:rPr lang="en-US" dirty="0" smtClean="0">
                <a:solidFill>
                  <a:srgbClr val="FF0000"/>
                </a:solidFill>
              </a:rPr>
              <a:t>If </a:t>
            </a:r>
            <a:r>
              <a:rPr lang="en-US" dirty="0">
                <a:solidFill>
                  <a:srgbClr val="FF0000"/>
                </a:solidFill>
              </a:rPr>
              <a:t>the interpretation matches, the RN will sign (name, title, employee </a:t>
            </a:r>
            <a:r>
              <a:rPr lang="en-US" dirty="0" smtClean="0">
                <a:solidFill>
                  <a:srgbClr val="FF0000"/>
                </a:solidFill>
              </a:rPr>
              <a:t>identification number </a:t>
            </a:r>
            <a:r>
              <a:rPr lang="en-US" dirty="0">
                <a:solidFill>
                  <a:srgbClr val="FF0000"/>
                </a:solidFill>
              </a:rPr>
              <a:t>(EID), date, time) the cardiac monitoring strip. </a:t>
            </a:r>
            <a:endParaRPr lang="en-US" dirty="0" smtClean="0">
              <a:solidFill>
                <a:srgbClr val="FF0000"/>
              </a:solidFill>
            </a:endParaRPr>
          </a:p>
          <a:p>
            <a:pPr lvl="2"/>
            <a:endParaRPr lang="en-US" dirty="0" smtClean="0">
              <a:solidFill>
                <a:srgbClr val="FF0000"/>
              </a:solidFill>
            </a:endParaRPr>
          </a:p>
          <a:p>
            <a:r>
              <a:rPr lang="en-US" sz="2400" dirty="0" smtClean="0"/>
              <a:t>The </a:t>
            </a:r>
            <a:r>
              <a:rPr lang="en-US" sz="2400" dirty="0"/>
              <a:t>RN signature </a:t>
            </a:r>
            <a:r>
              <a:rPr lang="en-US" sz="2400" dirty="0" smtClean="0"/>
              <a:t>indicates the </a:t>
            </a:r>
            <a:r>
              <a:rPr lang="en-US" sz="2400" dirty="0"/>
              <a:t>RN assessment and interpretation match with the CMT reading.</a:t>
            </a:r>
            <a:endParaRPr lang="en-US" sz="2400" dirty="0" smtClean="0"/>
          </a:p>
          <a:p>
            <a:pPr lvl="2"/>
            <a:r>
              <a:rPr lang="en-US" dirty="0" smtClean="0">
                <a:solidFill>
                  <a:srgbClr val="FF0000"/>
                </a:solidFill>
              </a:rPr>
              <a:t>Documentation on all strips should include:  PR, QRS, QT Intervals, rates, interpretation, and verification of alarms.</a:t>
            </a:r>
          </a:p>
          <a:p>
            <a:pPr lvl="2"/>
            <a:endParaRPr lang="en-US" dirty="0" smtClean="0">
              <a:solidFill>
                <a:srgbClr val="FF0000"/>
              </a:solidFill>
            </a:endParaRPr>
          </a:p>
          <a:p>
            <a:r>
              <a:rPr lang="en-US" sz="2400" dirty="0"/>
              <a:t>If the RN </a:t>
            </a:r>
            <a:r>
              <a:rPr lang="en-US" sz="2400" dirty="0" smtClean="0"/>
              <a:t>assessment </a:t>
            </a:r>
            <a:r>
              <a:rPr lang="en-US" sz="2400" dirty="0"/>
              <a:t>and interpretation is different from the CMT reading of </a:t>
            </a:r>
            <a:r>
              <a:rPr lang="en-US" sz="2400" dirty="0" smtClean="0"/>
              <a:t>the cardiac </a:t>
            </a:r>
            <a:r>
              <a:rPr lang="en-US" sz="2400" dirty="0"/>
              <a:t>monitoring strip, the RN </a:t>
            </a:r>
            <a:r>
              <a:rPr lang="en-US" sz="2400" dirty="0" smtClean="0"/>
              <a:t>will: </a:t>
            </a:r>
          </a:p>
          <a:p>
            <a:pPr lvl="2"/>
            <a:r>
              <a:rPr lang="en-US" dirty="0"/>
              <a:t> </a:t>
            </a:r>
            <a:r>
              <a:rPr lang="en-US" dirty="0" smtClean="0">
                <a:solidFill>
                  <a:srgbClr val="FF0000"/>
                </a:solidFill>
              </a:rPr>
              <a:t>record </a:t>
            </a:r>
            <a:r>
              <a:rPr lang="en-US" dirty="0">
                <a:solidFill>
                  <a:srgbClr val="FF0000"/>
                </a:solidFill>
              </a:rPr>
              <a:t>their interpretation and will sign (</a:t>
            </a:r>
            <a:r>
              <a:rPr lang="en-US" dirty="0" smtClean="0">
                <a:solidFill>
                  <a:srgbClr val="FF0000"/>
                </a:solidFill>
              </a:rPr>
              <a:t>name, title</a:t>
            </a:r>
            <a:r>
              <a:rPr lang="en-US" dirty="0">
                <a:solidFill>
                  <a:srgbClr val="FF0000"/>
                </a:solidFill>
              </a:rPr>
              <a:t>, EID, date, time) the cardiac monitoring strip.</a:t>
            </a:r>
            <a:endParaRPr lang="en-US" dirty="0" smtClean="0">
              <a:solidFill>
                <a:srgbClr val="FF0000"/>
              </a:solidFill>
            </a:endParaRPr>
          </a:p>
        </p:txBody>
      </p:sp>
      <p:sp>
        <p:nvSpPr>
          <p:cNvPr id="18434" name="Slide Number Placeholder 5"/>
          <p:cNvSpPr>
            <a:spLocks noGrp="1"/>
          </p:cNvSpPr>
          <p:nvPr>
            <p:ph type="sldNum" sz="quarter" idx="12"/>
          </p:nvPr>
        </p:nvSpPr>
        <p:spPr>
          <a:noFill/>
        </p:spPr>
        <p:txBody>
          <a:bodyPr/>
          <a:lstStyle/>
          <a:p>
            <a:fld id="{57B93504-FF49-4E3B-B42D-E32F5B9D488D}"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905000" y="228600"/>
            <a:ext cx="6870700" cy="914400"/>
          </a:xfrm>
        </p:spPr>
        <p:txBody>
          <a:bodyPr/>
          <a:lstStyle/>
          <a:p>
            <a:pPr eaLnBrk="1" hangingPunct="1"/>
            <a:r>
              <a:rPr lang="en-US" dirty="0" smtClean="0"/>
              <a:t>THE EKG COMPLEX</a:t>
            </a:r>
          </a:p>
        </p:txBody>
      </p:sp>
      <p:sp>
        <p:nvSpPr>
          <p:cNvPr id="19458" name="Slide Number Placeholder 5"/>
          <p:cNvSpPr>
            <a:spLocks noGrp="1"/>
          </p:cNvSpPr>
          <p:nvPr>
            <p:ph type="sldNum" sz="quarter" idx="12"/>
          </p:nvPr>
        </p:nvSpPr>
        <p:spPr>
          <a:noFill/>
        </p:spPr>
        <p:txBody>
          <a:bodyPr/>
          <a:lstStyle/>
          <a:p>
            <a:fld id="{E5DADF86-D07E-4628-BCA1-650F422A79D5}" type="slidenum">
              <a:rPr lang="en-US" smtClean="0"/>
              <a:pPr/>
              <a:t>17</a:t>
            </a:fld>
            <a:endParaRPr lang="en-US" smtClean="0"/>
          </a:p>
        </p:txBody>
      </p:sp>
      <p:pic>
        <p:nvPicPr>
          <p:cNvPr id="19461" name="Picture 5" descr="Diagram of theP,QRS &amp; T Wave"/>
          <p:cNvPicPr>
            <a:picLocks noChangeAspect="1" noChangeArrowheads="1"/>
          </p:cNvPicPr>
          <p:nvPr/>
        </p:nvPicPr>
        <p:blipFill>
          <a:blip r:embed="rId2" cstate="print"/>
          <a:srcRect/>
          <a:stretch>
            <a:fillRect/>
          </a:stretch>
        </p:blipFill>
        <p:spPr bwMode="auto">
          <a:xfrm>
            <a:off x="1436914" y="1219200"/>
            <a:ext cx="7010400" cy="3873500"/>
          </a:xfrm>
          <a:prstGeom prst="rect">
            <a:avLst/>
          </a:prstGeom>
          <a:noFill/>
          <a:ln w="9525">
            <a:noFill/>
            <a:miter lim="800000"/>
            <a:headEnd/>
            <a:tailEnd/>
          </a:ln>
        </p:spPr>
      </p:pic>
      <p:sp>
        <p:nvSpPr>
          <p:cNvPr id="19462" name="Text Box 6"/>
          <p:cNvSpPr txBox="1">
            <a:spLocks noChangeArrowheads="1"/>
          </p:cNvSpPr>
          <p:nvPr/>
        </p:nvSpPr>
        <p:spPr bwMode="auto">
          <a:xfrm>
            <a:off x="4800600" y="4191000"/>
            <a:ext cx="762000" cy="274638"/>
          </a:xfrm>
          <a:prstGeom prst="rect">
            <a:avLst/>
          </a:prstGeom>
          <a:noFill/>
          <a:ln w="9525">
            <a:noFill/>
            <a:miter lim="800000"/>
            <a:headEnd/>
            <a:tailEnd/>
          </a:ln>
        </p:spPr>
        <p:txBody>
          <a:bodyPr>
            <a:spAutoFit/>
          </a:bodyPr>
          <a:lstStyle/>
          <a:p>
            <a:r>
              <a:rPr lang="en-US" sz="1200" b="1">
                <a:solidFill>
                  <a:schemeClr val="tx2"/>
                </a:solidFill>
              </a:rPr>
              <a:t>JPoint</a:t>
            </a:r>
          </a:p>
        </p:txBody>
      </p:sp>
      <p:sp>
        <p:nvSpPr>
          <p:cNvPr id="19463" name="Text Box 7"/>
          <p:cNvSpPr txBox="1">
            <a:spLocks noChangeArrowheads="1"/>
          </p:cNvSpPr>
          <p:nvPr/>
        </p:nvSpPr>
        <p:spPr bwMode="auto">
          <a:xfrm>
            <a:off x="1943100" y="5536746"/>
            <a:ext cx="5715000" cy="641350"/>
          </a:xfrm>
          <a:prstGeom prst="rect">
            <a:avLst/>
          </a:prstGeom>
          <a:noFill/>
          <a:ln w="9525">
            <a:noFill/>
            <a:miter lim="800000"/>
            <a:headEnd/>
            <a:tailEnd/>
          </a:ln>
        </p:spPr>
        <p:txBody>
          <a:bodyPr>
            <a:spAutoFit/>
          </a:bodyPr>
          <a:lstStyle/>
          <a:p>
            <a:r>
              <a:rPr lang="en-US" dirty="0">
                <a:solidFill>
                  <a:schemeClr val="tx2"/>
                </a:solidFill>
              </a:rPr>
              <a:t>What is the J Point? The point where the QRS complex ends and the ST segment begins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828800" y="-304800"/>
            <a:ext cx="6870700" cy="1600200"/>
          </a:xfrm>
        </p:spPr>
        <p:txBody>
          <a:bodyPr/>
          <a:lstStyle/>
          <a:p>
            <a:pPr eaLnBrk="1" hangingPunct="1"/>
            <a:r>
              <a:rPr lang="en-US" dirty="0" smtClean="0"/>
              <a:t>ST ELEVATION</a:t>
            </a:r>
          </a:p>
        </p:txBody>
      </p:sp>
      <p:sp>
        <p:nvSpPr>
          <p:cNvPr id="20482" name="Slide Number Placeholder 5"/>
          <p:cNvSpPr>
            <a:spLocks noGrp="1"/>
          </p:cNvSpPr>
          <p:nvPr>
            <p:ph type="sldNum" sz="quarter" idx="12"/>
          </p:nvPr>
        </p:nvSpPr>
        <p:spPr>
          <a:noFill/>
        </p:spPr>
        <p:txBody>
          <a:bodyPr/>
          <a:lstStyle/>
          <a:p>
            <a:fld id="{BEE508BB-3D38-4129-A2A3-21FDFEF4A5DF}" type="slidenum">
              <a:rPr lang="en-US" smtClean="0"/>
              <a:pPr/>
              <a:t>18</a:t>
            </a:fld>
            <a:endParaRPr lang="en-US" smtClean="0"/>
          </a:p>
        </p:txBody>
      </p:sp>
      <p:pic>
        <p:nvPicPr>
          <p:cNvPr id="20485" name="Picture 5" descr="ST Elevation"/>
          <p:cNvPicPr>
            <a:picLocks noChangeAspect="1" noChangeArrowheads="1"/>
          </p:cNvPicPr>
          <p:nvPr/>
        </p:nvPicPr>
        <p:blipFill>
          <a:blip r:embed="rId2" cstate="print"/>
          <a:srcRect/>
          <a:stretch>
            <a:fillRect/>
          </a:stretch>
        </p:blipFill>
        <p:spPr bwMode="auto">
          <a:xfrm>
            <a:off x="1371600" y="990600"/>
            <a:ext cx="7162800" cy="2482850"/>
          </a:xfrm>
          <a:prstGeom prst="rect">
            <a:avLst/>
          </a:prstGeom>
          <a:noFill/>
          <a:ln w="9525">
            <a:noFill/>
            <a:miter lim="800000"/>
            <a:headEnd/>
            <a:tailEnd/>
          </a:ln>
        </p:spPr>
      </p:pic>
      <p:sp>
        <p:nvSpPr>
          <p:cNvPr id="20486" name="Text Box 6"/>
          <p:cNvSpPr txBox="1">
            <a:spLocks noChangeArrowheads="1"/>
          </p:cNvSpPr>
          <p:nvPr/>
        </p:nvSpPr>
        <p:spPr bwMode="auto">
          <a:xfrm>
            <a:off x="3200400" y="2948998"/>
            <a:ext cx="1524000" cy="517525"/>
          </a:xfrm>
          <a:prstGeom prst="rect">
            <a:avLst/>
          </a:prstGeom>
          <a:noFill/>
          <a:ln w="9525">
            <a:noFill/>
            <a:miter lim="800000"/>
            <a:headEnd/>
            <a:tailEnd/>
          </a:ln>
        </p:spPr>
        <p:txBody>
          <a:bodyPr>
            <a:spAutoFit/>
          </a:bodyPr>
          <a:lstStyle/>
          <a:p>
            <a:pPr>
              <a:spcBef>
                <a:spcPct val="50000"/>
              </a:spcBef>
            </a:pPr>
            <a:r>
              <a:rPr lang="en-US" sz="1400" dirty="0">
                <a:solidFill>
                  <a:schemeClr val="tx2"/>
                </a:solidFill>
              </a:rPr>
              <a:t>ISOELECTRIC LINE</a:t>
            </a:r>
          </a:p>
        </p:txBody>
      </p:sp>
      <p:sp>
        <p:nvSpPr>
          <p:cNvPr id="20487" name="Text Box 7"/>
          <p:cNvSpPr txBox="1">
            <a:spLocks noChangeArrowheads="1"/>
          </p:cNvSpPr>
          <p:nvPr/>
        </p:nvSpPr>
        <p:spPr bwMode="auto">
          <a:xfrm>
            <a:off x="1828800" y="4648200"/>
            <a:ext cx="6629400" cy="1477328"/>
          </a:xfrm>
          <a:prstGeom prst="rect">
            <a:avLst/>
          </a:prstGeom>
          <a:noFill/>
          <a:ln w="9525">
            <a:noFill/>
            <a:miter lim="800000"/>
            <a:headEnd/>
            <a:tailEnd/>
          </a:ln>
        </p:spPr>
        <p:txBody>
          <a:bodyPr>
            <a:spAutoFit/>
          </a:bodyPr>
          <a:lstStyle/>
          <a:p>
            <a:pPr>
              <a:spcBef>
                <a:spcPct val="50000"/>
              </a:spcBef>
            </a:pPr>
            <a:r>
              <a:rPr lang="en-US" dirty="0">
                <a:solidFill>
                  <a:srgbClr val="FF0000"/>
                </a:solidFill>
                <a:latin typeface="Calibri" panose="020F0502020204030204" pitchFamily="34" charset="0"/>
              </a:rPr>
              <a:t>ST Segment begins at the J Point and ends at the beginning of the T wave.  What should you be assessing for</a:t>
            </a:r>
            <a:r>
              <a:rPr lang="en-US" u="sng" dirty="0">
                <a:solidFill>
                  <a:srgbClr val="FF0000"/>
                </a:solidFill>
                <a:latin typeface="Calibri" panose="020F0502020204030204" pitchFamily="34" charset="0"/>
              </a:rPr>
              <a:t>?  &gt;2mm elevation or greater than 2 small boxes from the isoelectric line </a:t>
            </a:r>
            <a:r>
              <a:rPr lang="en-US" dirty="0">
                <a:solidFill>
                  <a:srgbClr val="FF0000"/>
                </a:solidFill>
                <a:latin typeface="Calibri" panose="020F0502020204030204" pitchFamily="34" charset="0"/>
              </a:rPr>
              <a:t>in 2 or more leads facing the same direction (i.e., chest leads--the 12 Lead EKG will provide more information about ST elevation or depression)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228600"/>
            <a:ext cx="7327900" cy="381000"/>
          </a:xfrm>
        </p:spPr>
        <p:txBody>
          <a:bodyPr>
            <a:normAutofit fontScale="90000"/>
          </a:bodyPr>
          <a:lstStyle/>
          <a:p>
            <a:r>
              <a:rPr lang="en-US" dirty="0" smtClean="0"/>
              <a:t>SINUS DYSRHYTHMIAS</a:t>
            </a:r>
          </a:p>
        </p:txBody>
      </p:sp>
      <p:sp>
        <p:nvSpPr>
          <p:cNvPr id="21507" name="Content Placeholder 2"/>
          <p:cNvSpPr>
            <a:spLocks noGrp="1"/>
          </p:cNvSpPr>
          <p:nvPr>
            <p:ph idx="1"/>
          </p:nvPr>
        </p:nvSpPr>
        <p:spPr/>
        <p:txBody>
          <a:bodyPr/>
          <a:lstStyle/>
          <a:p>
            <a:r>
              <a:rPr lang="en-US" sz="2400" b="1" dirty="0" smtClean="0">
                <a:solidFill>
                  <a:srgbClr val="FF0000"/>
                </a:solidFill>
              </a:rPr>
              <a:t>Sinus Arrhythmia</a:t>
            </a:r>
            <a:r>
              <a:rPr lang="en-US" sz="2400" dirty="0" smtClean="0"/>
              <a:t>:  A Sinus Rhythm with an irregular R-R Interval and a varying heart rate.  Most common cause is one’s breathing pattern</a:t>
            </a:r>
            <a:r>
              <a:rPr lang="en-US" dirty="0" smtClean="0"/>
              <a:t>.</a:t>
            </a:r>
          </a:p>
          <a:p>
            <a:endParaRPr lang="en-US" sz="2400" b="1" dirty="0" smtClean="0">
              <a:solidFill>
                <a:srgbClr val="FF0000"/>
              </a:solidFill>
            </a:endParaRPr>
          </a:p>
          <a:p>
            <a:r>
              <a:rPr lang="en-US" sz="2400" b="1" dirty="0" smtClean="0">
                <a:solidFill>
                  <a:srgbClr val="FF0000"/>
                </a:solidFill>
              </a:rPr>
              <a:t>Sinus Pause/Arrest:  </a:t>
            </a:r>
            <a:r>
              <a:rPr lang="en-US" sz="2400" dirty="0" smtClean="0"/>
              <a:t>Underlying rhythm is regular.  Loss of the SA Node to fire</a:t>
            </a:r>
            <a:endParaRPr lang="en-US" sz="2400" b="1" dirty="0" smtClean="0">
              <a:solidFill>
                <a:srgbClr val="FF0000"/>
              </a:solidFill>
            </a:endParaRPr>
          </a:p>
          <a:p>
            <a:endParaRPr lang="en-US" dirty="0" smtClean="0"/>
          </a:p>
          <a:p>
            <a:endParaRPr lang="en-US" sz="2400" dirty="0" smtClean="0"/>
          </a:p>
        </p:txBody>
      </p:sp>
      <p:sp>
        <p:nvSpPr>
          <p:cNvPr id="21508" name="Slide Number Placeholder 3"/>
          <p:cNvSpPr>
            <a:spLocks noGrp="1"/>
          </p:cNvSpPr>
          <p:nvPr>
            <p:ph type="sldNum" sz="quarter" idx="12"/>
          </p:nvPr>
        </p:nvSpPr>
        <p:spPr>
          <a:noFill/>
        </p:spPr>
        <p:txBody>
          <a:bodyPr/>
          <a:lstStyle/>
          <a:p>
            <a:fld id="{339BFD54-99A8-4042-9E85-FD9087C939D3}" type="slidenum">
              <a:rPr lang="en-US" smtClean="0"/>
              <a:pPr/>
              <a:t>19</a:t>
            </a:fld>
            <a:endParaRPr lang="en-US" smtClean="0"/>
          </a:p>
        </p:txBody>
      </p:sp>
      <p:sp>
        <p:nvSpPr>
          <p:cNvPr id="5" name="Title 1"/>
          <p:cNvSpPr txBox="1">
            <a:spLocks/>
          </p:cNvSpPr>
          <p:nvPr/>
        </p:nvSpPr>
        <p:spPr bwMode="auto">
          <a:xfrm>
            <a:off x="838200" y="304800"/>
            <a:ext cx="6870700" cy="1219200"/>
          </a:xfrm>
          <a:prstGeom prst="rect">
            <a:avLst/>
          </a:prstGeom>
          <a:noFill/>
          <a:ln w="9525">
            <a:noFill/>
            <a:miter lim="800000"/>
            <a:headEnd/>
            <a:tailEnd/>
          </a:ln>
        </p:spPr>
        <p:txBody>
          <a:bodyPr anchor="b"/>
          <a:lstStyle/>
          <a:p>
            <a:pPr algn="ctr">
              <a:defRPr/>
            </a:pPr>
            <a:endParaRPr lang="en-US" sz="4400" kern="0" dirty="0">
              <a:latin typeface="+mj-lt"/>
              <a:ea typeface="+mj-ea"/>
              <a:cs typeface="+mj-cs"/>
            </a:endParaRPr>
          </a:p>
        </p:txBody>
      </p:sp>
      <p:pic>
        <p:nvPicPr>
          <p:cNvPr id="21510" name="Picture 2" descr="Image"/>
          <p:cNvPicPr>
            <a:picLocks noChangeAspect="1" noChangeArrowheads="1"/>
          </p:cNvPicPr>
          <p:nvPr/>
        </p:nvPicPr>
        <p:blipFill>
          <a:blip r:embed="rId2" cstate="print"/>
          <a:srcRect/>
          <a:stretch>
            <a:fillRect/>
          </a:stretch>
        </p:blipFill>
        <p:spPr bwMode="auto">
          <a:xfrm>
            <a:off x="1752600" y="685800"/>
            <a:ext cx="5791200" cy="828675"/>
          </a:xfrm>
          <a:prstGeom prst="rect">
            <a:avLst/>
          </a:prstGeom>
          <a:noFill/>
          <a:ln w="9525">
            <a:noFill/>
            <a:miter lim="800000"/>
            <a:headEnd/>
            <a:tailEnd/>
          </a:ln>
        </p:spPr>
      </p:pic>
      <p:pic>
        <p:nvPicPr>
          <p:cNvPr id="21512" name="Picture 8" descr="http://www.rnceus.com/ekg/s_arrest.gif"/>
          <p:cNvPicPr>
            <a:picLocks noChangeAspect="1" noChangeArrowheads="1"/>
          </p:cNvPicPr>
          <p:nvPr/>
        </p:nvPicPr>
        <p:blipFill>
          <a:blip r:embed="rId3" cstate="print"/>
          <a:srcRect/>
          <a:stretch>
            <a:fillRect/>
          </a:stretch>
        </p:blipFill>
        <p:spPr bwMode="auto">
          <a:xfrm>
            <a:off x="1219200" y="4267200"/>
            <a:ext cx="4419600" cy="1415109"/>
          </a:xfrm>
          <a:prstGeom prst="rect">
            <a:avLst/>
          </a:prstGeom>
          <a:noFill/>
        </p:spPr>
      </p:pic>
      <p:pic>
        <p:nvPicPr>
          <p:cNvPr id="21514" name="Picture 10" descr="http://www.unm.edu/~lkravitz/Extras2/arrestblock2.gif"/>
          <p:cNvPicPr>
            <a:picLocks noChangeAspect="1" noChangeArrowheads="1"/>
          </p:cNvPicPr>
          <p:nvPr/>
        </p:nvPicPr>
        <p:blipFill>
          <a:blip r:embed="rId4" cstate="print"/>
          <a:srcRect/>
          <a:stretch>
            <a:fillRect/>
          </a:stretch>
        </p:blipFill>
        <p:spPr bwMode="auto">
          <a:xfrm>
            <a:off x="5715000" y="3810000"/>
            <a:ext cx="3123472" cy="26981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smtClean="0"/>
              <a:t>STUDY GUIDE</a:t>
            </a:r>
          </a:p>
        </p:txBody>
      </p:sp>
      <p:sp>
        <p:nvSpPr>
          <p:cNvPr id="4100" name="Rectangle 3"/>
          <p:cNvSpPr>
            <a:spLocks noGrp="1" noChangeArrowheads="1"/>
          </p:cNvSpPr>
          <p:nvPr>
            <p:ph idx="1"/>
          </p:nvPr>
        </p:nvSpPr>
        <p:spPr/>
        <p:txBody>
          <a:bodyPr>
            <a:normAutofit/>
          </a:bodyPr>
          <a:lstStyle/>
          <a:p>
            <a:pPr eaLnBrk="1" hangingPunct="1"/>
            <a:r>
              <a:rPr lang="en-US" dirty="0" smtClean="0"/>
              <a:t>This Study Guide is to be used as a review to prepare you for the annual EKG Competency.</a:t>
            </a:r>
          </a:p>
          <a:p>
            <a:pPr eaLnBrk="1" hangingPunct="1"/>
            <a:endParaRPr lang="en-US" dirty="0" smtClean="0"/>
          </a:p>
          <a:p>
            <a:pPr eaLnBrk="1" hangingPunct="1"/>
            <a:r>
              <a:rPr lang="en-US" dirty="0" smtClean="0"/>
              <a:t>This Study Guide provides the basics of EKG Interpretation and should be used to enhance your learning and prompt you to seek other resources.  This Study Guide is not designed as the initial learning for EKG Interpretation.</a:t>
            </a:r>
          </a:p>
        </p:txBody>
      </p:sp>
      <p:sp>
        <p:nvSpPr>
          <p:cNvPr id="4098" name="Slide Number Placeholder 5"/>
          <p:cNvSpPr>
            <a:spLocks noGrp="1"/>
          </p:cNvSpPr>
          <p:nvPr>
            <p:ph type="sldNum" sz="quarter" idx="12"/>
          </p:nvPr>
        </p:nvSpPr>
        <p:spPr>
          <a:noFill/>
        </p:spPr>
        <p:txBody>
          <a:bodyPr/>
          <a:lstStyle/>
          <a:p>
            <a:fld id="{A534E935-B169-41F4-AE78-CC029AD100F5}"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76400" y="228600"/>
            <a:ext cx="6261100" cy="1143000"/>
          </a:xfrm>
        </p:spPr>
        <p:txBody>
          <a:bodyPr/>
          <a:lstStyle/>
          <a:p>
            <a:r>
              <a:rPr lang="en-US" dirty="0" smtClean="0"/>
              <a:t>ATRIAL FIBRILLATION</a:t>
            </a:r>
          </a:p>
        </p:txBody>
      </p:sp>
      <p:pic>
        <p:nvPicPr>
          <p:cNvPr id="22532" name="Picture 2"/>
          <p:cNvPicPr>
            <a:picLocks noGrp="1" noChangeAspect="1" noChangeArrowheads="1"/>
          </p:cNvPicPr>
          <p:nvPr>
            <p:ph idx="1"/>
          </p:nvPr>
        </p:nvPicPr>
        <p:blipFill>
          <a:blip r:embed="rId2" cstate="print"/>
          <a:srcRect/>
          <a:stretch>
            <a:fillRect/>
          </a:stretch>
        </p:blipFill>
        <p:spPr>
          <a:xfrm>
            <a:off x="1066800" y="1524000"/>
            <a:ext cx="3810000" cy="3276600"/>
          </a:xfrm>
          <a:noFill/>
        </p:spPr>
      </p:pic>
      <p:sp>
        <p:nvSpPr>
          <p:cNvPr id="22531" name="Slide Number Placeholder 3"/>
          <p:cNvSpPr>
            <a:spLocks noGrp="1"/>
          </p:cNvSpPr>
          <p:nvPr>
            <p:ph type="sldNum" sz="quarter" idx="12"/>
          </p:nvPr>
        </p:nvSpPr>
        <p:spPr>
          <a:noFill/>
        </p:spPr>
        <p:txBody>
          <a:bodyPr/>
          <a:lstStyle/>
          <a:p>
            <a:fld id="{81449DF4-178E-41F4-BDA1-550CA9468D94}" type="slidenum">
              <a:rPr lang="en-US" smtClean="0"/>
              <a:pPr/>
              <a:t>20</a:t>
            </a:fld>
            <a:endParaRPr lang="en-US" smtClean="0"/>
          </a:p>
        </p:txBody>
      </p:sp>
      <p:pic>
        <p:nvPicPr>
          <p:cNvPr id="22534" name="Picture 5"/>
          <p:cNvPicPr>
            <a:picLocks noChangeAspect="1" noChangeArrowheads="1"/>
          </p:cNvPicPr>
          <p:nvPr/>
        </p:nvPicPr>
        <p:blipFill>
          <a:blip r:embed="rId3" cstate="print"/>
          <a:srcRect/>
          <a:stretch>
            <a:fillRect/>
          </a:stretch>
        </p:blipFill>
        <p:spPr bwMode="auto">
          <a:xfrm>
            <a:off x="1600200" y="5394325"/>
            <a:ext cx="6705600" cy="1158875"/>
          </a:xfrm>
          <a:prstGeom prst="rect">
            <a:avLst/>
          </a:prstGeom>
          <a:noFill/>
          <a:ln w="9525">
            <a:noFill/>
            <a:miter lim="800000"/>
            <a:headEnd/>
            <a:tailEnd/>
          </a:ln>
        </p:spPr>
      </p:pic>
      <p:sp>
        <p:nvSpPr>
          <p:cNvPr id="22535" name="TextBox 7"/>
          <p:cNvSpPr txBox="1">
            <a:spLocks noChangeArrowheads="1"/>
          </p:cNvSpPr>
          <p:nvPr/>
        </p:nvSpPr>
        <p:spPr bwMode="auto">
          <a:xfrm>
            <a:off x="5105400" y="1371600"/>
            <a:ext cx="3810000" cy="3323987"/>
          </a:xfrm>
          <a:prstGeom prst="rect">
            <a:avLst/>
          </a:prstGeom>
          <a:noFill/>
          <a:ln w="9525">
            <a:noFill/>
            <a:miter lim="800000"/>
            <a:headEnd/>
            <a:tailEnd/>
          </a:ln>
        </p:spPr>
        <p:txBody>
          <a:bodyPr wrap="square">
            <a:spAutoFit/>
          </a:bodyPr>
          <a:lstStyle/>
          <a:p>
            <a:r>
              <a:rPr lang="en-US" sz="1600" dirty="0">
                <a:solidFill>
                  <a:srgbClr val="FF0000"/>
                </a:solidFill>
                <a:latin typeface="Calibri" panose="020F0502020204030204" pitchFamily="34" charset="0"/>
              </a:rPr>
              <a:t>Characteristics of </a:t>
            </a:r>
            <a:r>
              <a:rPr lang="en-US" sz="1600" dirty="0" err="1">
                <a:solidFill>
                  <a:srgbClr val="FF0000"/>
                </a:solidFill>
                <a:latin typeface="Calibri" panose="020F0502020204030204" pitchFamily="34" charset="0"/>
              </a:rPr>
              <a:t>atrial</a:t>
            </a:r>
            <a:r>
              <a:rPr lang="en-US" sz="1600" dirty="0">
                <a:solidFill>
                  <a:srgbClr val="FF0000"/>
                </a:solidFill>
                <a:latin typeface="Calibri" panose="020F0502020204030204" pitchFamily="34" charset="0"/>
              </a:rPr>
              <a:t> fibrillation:</a:t>
            </a:r>
          </a:p>
          <a:p>
            <a:r>
              <a:rPr lang="en-US" sz="1600" dirty="0">
                <a:solidFill>
                  <a:srgbClr val="FF0000"/>
                </a:solidFill>
                <a:latin typeface="Calibri" panose="020F0502020204030204" pitchFamily="34" charset="0"/>
              </a:rPr>
              <a:t>Rapid firing (or quivering) of the </a:t>
            </a:r>
            <a:r>
              <a:rPr lang="en-US" sz="1600" dirty="0" smtClean="0">
                <a:solidFill>
                  <a:srgbClr val="FF0000"/>
                </a:solidFill>
                <a:latin typeface="Calibri" panose="020F0502020204030204" pitchFamily="34" charset="0"/>
              </a:rPr>
              <a:t>atria</a:t>
            </a:r>
          </a:p>
          <a:p>
            <a:endParaRPr lang="en-US" sz="1600" dirty="0">
              <a:solidFill>
                <a:srgbClr val="FF0000"/>
              </a:solidFill>
              <a:latin typeface="Calibri" panose="020F0502020204030204" pitchFamily="34" charset="0"/>
            </a:endParaRPr>
          </a:p>
          <a:p>
            <a:r>
              <a:rPr lang="en-US" b="1" u="sng" dirty="0">
                <a:solidFill>
                  <a:srgbClr val="FF0000"/>
                </a:solidFill>
                <a:latin typeface="Calibri" panose="020F0502020204030204" pitchFamily="34" charset="0"/>
              </a:rPr>
              <a:t>Irregular ventricular response</a:t>
            </a:r>
            <a:r>
              <a:rPr lang="en-US" dirty="0">
                <a:solidFill>
                  <a:srgbClr val="FF0000"/>
                </a:solidFill>
                <a:latin typeface="Calibri" panose="020F0502020204030204" pitchFamily="34" charset="0"/>
              </a:rPr>
              <a:t>: </a:t>
            </a:r>
            <a:r>
              <a:rPr lang="en-US" dirty="0" smtClean="0">
                <a:solidFill>
                  <a:srgbClr val="FF0000"/>
                </a:solidFill>
                <a:latin typeface="Calibri" panose="020F0502020204030204" pitchFamily="34" charset="0"/>
              </a:rPr>
              <a:t> </a:t>
            </a:r>
          </a:p>
          <a:p>
            <a:pPr marL="285750" indent="-285750">
              <a:buFont typeface="Arial" pitchFamily="34" charset="0"/>
              <a:buChar char="•"/>
            </a:pPr>
            <a:r>
              <a:rPr lang="en-US" dirty="0" smtClean="0">
                <a:solidFill>
                  <a:srgbClr val="FF0000"/>
                </a:solidFill>
                <a:latin typeface="Calibri" panose="020F0502020204030204" pitchFamily="34" charset="0"/>
              </a:rPr>
              <a:t>May </a:t>
            </a:r>
            <a:r>
              <a:rPr lang="en-US" dirty="0">
                <a:solidFill>
                  <a:srgbClr val="FF0000"/>
                </a:solidFill>
                <a:latin typeface="Calibri" panose="020F0502020204030204" pitchFamily="34" charset="0"/>
              </a:rPr>
              <a:t>be fast or slow</a:t>
            </a:r>
          </a:p>
          <a:p>
            <a:pPr marL="285750" indent="-285750">
              <a:buFont typeface="Arial" pitchFamily="34" charset="0"/>
              <a:buChar char="•"/>
            </a:pPr>
            <a:r>
              <a:rPr lang="en-US" dirty="0">
                <a:solidFill>
                  <a:srgbClr val="FF0000"/>
                </a:solidFill>
                <a:latin typeface="Calibri" panose="020F0502020204030204" pitchFamily="34" charset="0"/>
              </a:rPr>
              <a:t>Inability to pump out all of the blood from the atria resulting in blood pooling, increasing incidence of clot </a:t>
            </a:r>
            <a:r>
              <a:rPr lang="en-US" dirty="0" smtClean="0">
                <a:solidFill>
                  <a:srgbClr val="FF0000"/>
                </a:solidFill>
                <a:latin typeface="Calibri" panose="020F0502020204030204" pitchFamily="34" charset="0"/>
              </a:rPr>
              <a:t>formation.</a:t>
            </a:r>
            <a:endParaRPr lang="en-US" dirty="0">
              <a:solidFill>
                <a:srgbClr val="FF0000"/>
              </a:solidFill>
              <a:latin typeface="Calibri" panose="020F0502020204030204" pitchFamily="34" charset="0"/>
            </a:endParaRPr>
          </a:p>
          <a:p>
            <a:pPr marL="285750" indent="-285750">
              <a:buFont typeface="Arial" pitchFamily="34" charset="0"/>
              <a:buChar char="•"/>
            </a:pPr>
            <a:r>
              <a:rPr lang="en-US" dirty="0">
                <a:solidFill>
                  <a:srgbClr val="FF0000"/>
                </a:solidFill>
                <a:latin typeface="Calibri" panose="020F0502020204030204" pitchFamily="34" charset="0"/>
              </a:rPr>
              <a:t>Baseline rhythm is wavy, no specific p waves </a:t>
            </a:r>
            <a:r>
              <a:rPr lang="en-US" dirty="0" smtClean="0">
                <a:solidFill>
                  <a:srgbClr val="FF0000"/>
                </a:solidFill>
                <a:latin typeface="Calibri" panose="020F0502020204030204" pitchFamily="34" charset="0"/>
              </a:rPr>
              <a:t>visible</a:t>
            </a:r>
          </a:p>
          <a:p>
            <a:pPr marL="285750" indent="-285750">
              <a:buFont typeface="Arial" pitchFamily="34" charset="0"/>
              <a:buChar char="•"/>
            </a:pPr>
            <a:r>
              <a:rPr lang="en-US" dirty="0" smtClean="0">
                <a:solidFill>
                  <a:srgbClr val="FF0000"/>
                </a:solidFill>
                <a:latin typeface="Calibri" panose="020F0502020204030204" pitchFamily="34" charset="0"/>
              </a:rPr>
              <a:t>Condition may be chronic or acute</a:t>
            </a:r>
            <a:endParaRPr lang="en-US" dirty="0">
              <a:solidFill>
                <a:srgbClr val="FF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371600" y="0"/>
            <a:ext cx="6870700" cy="838200"/>
          </a:xfrm>
        </p:spPr>
        <p:txBody>
          <a:bodyPr/>
          <a:lstStyle/>
          <a:p>
            <a:pPr eaLnBrk="1" hangingPunct="1"/>
            <a:r>
              <a:rPr lang="en-US" sz="3200" dirty="0" smtClean="0"/>
              <a:t>                   ATRIAL FLUTTER </a:t>
            </a:r>
          </a:p>
        </p:txBody>
      </p:sp>
      <p:sp>
        <p:nvSpPr>
          <p:cNvPr id="23556" name="Rectangle 3"/>
          <p:cNvSpPr>
            <a:spLocks noGrp="1" noChangeArrowheads="1"/>
          </p:cNvSpPr>
          <p:nvPr>
            <p:ph idx="1"/>
          </p:nvPr>
        </p:nvSpPr>
        <p:spPr>
          <a:xfrm>
            <a:off x="228600" y="1066800"/>
            <a:ext cx="7696200" cy="3657600"/>
          </a:xfrm>
        </p:spPr>
        <p:txBody>
          <a:bodyPr/>
          <a:lstStyle/>
          <a:p>
            <a:pPr eaLnBrk="1" hangingPunct="1"/>
            <a:endParaRPr lang="en-US" dirty="0" smtClean="0"/>
          </a:p>
          <a:p>
            <a:pPr eaLnBrk="1" hangingPunct="1"/>
            <a:endParaRPr lang="en-US" dirty="0" smtClean="0"/>
          </a:p>
        </p:txBody>
      </p:sp>
      <p:sp>
        <p:nvSpPr>
          <p:cNvPr id="23554" name="Slide Number Placeholder 5"/>
          <p:cNvSpPr>
            <a:spLocks noGrp="1"/>
          </p:cNvSpPr>
          <p:nvPr>
            <p:ph type="sldNum" sz="quarter" idx="12"/>
          </p:nvPr>
        </p:nvSpPr>
        <p:spPr>
          <a:noFill/>
        </p:spPr>
        <p:txBody>
          <a:bodyPr/>
          <a:lstStyle/>
          <a:p>
            <a:fld id="{B6CE54E0-DDBC-420B-9288-7DE0FD455465}" type="slidenum">
              <a:rPr lang="en-US" smtClean="0"/>
              <a:pPr/>
              <a:t>21</a:t>
            </a:fld>
            <a:endParaRPr lang="en-US" smtClean="0"/>
          </a:p>
        </p:txBody>
      </p:sp>
      <p:pic>
        <p:nvPicPr>
          <p:cNvPr id="23557" name="Picture 7" descr="21afl.gif"/>
          <p:cNvPicPr>
            <a:picLocks noChangeAspect="1" noChangeArrowheads="1"/>
          </p:cNvPicPr>
          <p:nvPr/>
        </p:nvPicPr>
        <p:blipFill>
          <a:blip r:embed="rId2" cstate="print"/>
          <a:srcRect/>
          <a:stretch>
            <a:fillRect/>
          </a:stretch>
        </p:blipFill>
        <p:spPr bwMode="auto">
          <a:xfrm>
            <a:off x="1219200" y="990600"/>
            <a:ext cx="3810000" cy="1498600"/>
          </a:xfrm>
          <a:prstGeom prst="rect">
            <a:avLst/>
          </a:prstGeom>
          <a:noFill/>
          <a:ln w="9525">
            <a:noFill/>
            <a:miter lim="800000"/>
            <a:headEnd/>
            <a:tailEnd/>
          </a:ln>
        </p:spPr>
      </p:pic>
      <p:sp>
        <p:nvSpPr>
          <p:cNvPr id="23558" name="TextBox 6"/>
          <p:cNvSpPr txBox="1">
            <a:spLocks noChangeArrowheads="1"/>
          </p:cNvSpPr>
          <p:nvPr/>
        </p:nvSpPr>
        <p:spPr bwMode="auto">
          <a:xfrm>
            <a:off x="5334000" y="685800"/>
            <a:ext cx="3581400" cy="3631763"/>
          </a:xfrm>
          <a:prstGeom prst="rect">
            <a:avLst/>
          </a:prstGeom>
          <a:noFill/>
          <a:ln w="9525">
            <a:noFill/>
            <a:miter lim="800000"/>
            <a:headEnd/>
            <a:tailEnd/>
          </a:ln>
        </p:spPr>
        <p:txBody>
          <a:bodyPr>
            <a:spAutoFit/>
          </a:bodyPr>
          <a:lstStyle/>
          <a:p>
            <a:r>
              <a:rPr lang="en-US" sz="1600" b="1" u="sng" dirty="0">
                <a:solidFill>
                  <a:srgbClr val="FF0000"/>
                </a:solidFill>
                <a:latin typeface="Calibri" panose="020F0502020204030204" pitchFamily="34" charset="0"/>
              </a:rPr>
              <a:t>Atrial Flutter </a:t>
            </a:r>
            <a:r>
              <a:rPr lang="en-US" sz="1600" b="1" u="sng" dirty="0" smtClean="0">
                <a:solidFill>
                  <a:srgbClr val="FF0000"/>
                </a:solidFill>
                <a:latin typeface="Calibri" panose="020F0502020204030204" pitchFamily="34" charset="0"/>
              </a:rPr>
              <a:t>characteristics:</a:t>
            </a:r>
          </a:p>
          <a:p>
            <a:endParaRPr lang="en-US" sz="1600" b="1" dirty="0" smtClean="0">
              <a:solidFill>
                <a:srgbClr val="FF0000"/>
              </a:solidFill>
              <a:latin typeface="Calibri" panose="020F0502020204030204" pitchFamily="34" charset="0"/>
            </a:endParaRPr>
          </a:p>
          <a:p>
            <a:pPr marL="285750" indent="-285750">
              <a:buFont typeface="Arial" pitchFamily="34" charset="0"/>
              <a:buChar char="•"/>
            </a:pPr>
            <a:r>
              <a:rPr lang="en-US" b="1" dirty="0" smtClean="0">
                <a:solidFill>
                  <a:srgbClr val="FF0000"/>
                </a:solidFill>
                <a:latin typeface="Calibri" panose="020F0502020204030204" pitchFamily="34" charset="0"/>
              </a:rPr>
              <a:t>Saw-Tooth Pattern of atrial waves</a:t>
            </a:r>
            <a:endParaRPr lang="en-US" b="1" dirty="0">
              <a:solidFill>
                <a:srgbClr val="FF0000"/>
              </a:solidFill>
              <a:latin typeface="Calibri" panose="020F0502020204030204" pitchFamily="34" charset="0"/>
            </a:endParaRPr>
          </a:p>
          <a:p>
            <a:pPr marL="285750" indent="-285750">
              <a:buFont typeface="Arial" pitchFamily="34" charset="0"/>
              <a:buChar char="•"/>
            </a:pPr>
            <a:r>
              <a:rPr lang="en-US" b="1" dirty="0">
                <a:solidFill>
                  <a:srgbClr val="FF0000"/>
                </a:solidFill>
                <a:latin typeface="Calibri" panose="020F0502020204030204" pitchFamily="34" charset="0"/>
              </a:rPr>
              <a:t>Re-entry disturbance frequently involving the right atrium</a:t>
            </a:r>
          </a:p>
          <a:p>
            <a:pPr marL="285750" indent="-285750">
              <a:buFont typeface="Arial" pitchFamily="34" charset="0"/>
              <a:buChar char="•"/>
            </a:pPr>
            <a:r>
              <a:rPr lang="en-US" b="1" dirty="0">
                <a:solidFill>
                  <a:srgbClr val="FF0000"/>
                </a:solidFill>
                <a:latin typeface="Calibri" panose="020F0502020204030204" pitchFamily="34" charset="0"/>
              </a:rPr>
              <a:t>Rapid </a:t>
            </a:r>
            <a:r>
              <a:rPr lang="en-US" b="1" dirty="0" err="1">
                <a:solidFill>
                  <a:srgbClr val="FF0000"/>
                </a:solidFill>
                <a:latin typeface="Calibri" panose="020F0502020204030204" pitchFamily="34" charset="0"/>
              </a:rPr>
              <a:t>atrial</a:t>
            </a:r>
            <a:r>
              <a:rPr lang="en-US" b="1" dirty="0">
                <a:solidFill>
                  <a:srgbClr val="FF0000"/>
                </a:solidFill>
                <a:latin typeface="Calibri" panose="020F0502020204030204" pitchFamily="34" charset="0"/>
              </a:rPr>
              <a:t> rate</a:t>
            </a:r>
          </a:p>
          <a:p>
            <a:pPr marL="285750" indent="-285750">
              <a:buFont typeface="Arial" pitchFamily="34" charset="0"/>
              <a:buChar char="•"/>
            </a:pPr>
            <a:r>
              <a:rPr lang="en-US" b="1" dirty="0">
                <a:solidFill>
                  <a:srgbClr val="FF0000"/>
                </a:solidFill>
                <a:latin typeface="Calibri" panose="020F0502020204030204" pitchFamily="34" charset="0"/>
              </a:rPr>
              <a:t>Ventricular response may vary resulting in a 2:1, 3:1, or greater block</a:t>
            </a:r>
          </a:p>
          <a:p>
            <a:pPr marL="285750" indent="-285750">
              <a:buFont typeface="Arial" pitchFamily="34" charset="0"/>
              <a:buChar char="•"/>
            </a:pPr>
            <a:r>
              <a:rPr lang="en-US" b="1" dirty="0">
                <a:solidFill>
                  <a:srgbClr val="FF0000"/>
                </a:solidFill>
                <a:latin typeface="Calibri" panose="020F0502020204030204" pitchFamily="34" charset="0"/>
              </a:rPr>
              <a:t>Treatment:  Rate control with medications (beta blockers), cardioversion, or ablation</a:t>
            </a:r>
          </a:p>
        </p:txBody>
      </p:sp>
      <p:pic>
        <p:nvPicPr>
          <p:cNvPr id="23560" name="Picture 10" descr="http://www.wrongdiagnosis.com/bookimages/19/6481.1.png"/>
          <p:cNvPicPr>
            <a:picLocks noChangeAspect="1" noChangeArrowheads="1"/>
          </p:cNvPicPr>
          <p:nvPr/>
        </p:nvPicPr>
        <p:blipFill>
          <a:blip r:embed="rId3" cstate="print"/>
          <a:srcRect/>
          <a:stretch>
            <a:fillRect/>
          </a:stretch>
        </p:blipFill>
        <p:spPr bwMode="auto">
          <a:xfrm>
            <a:off x="1066800" y="3962399"/>
            <a:ext cx="4267200" cy="2492105"/>
          </a:xfrm>
          <a:prstGeom prst="rect">
            <a:avLst/>
          </a:prstGeom>
          <a:noFill/>
          <a:ln w="9525">
            <a:noFill/>
            <a:miter lim="800000"/>
            <a:headEnd/>
            <a:tailEnd/>
          </a:ln>
        </p:spPr>
      </p:pic>
      <p:sp>
        <p:nvSpPr>
          <p:cNvPr id="9" name="TextBox 8"/>
          <p:cNvSpPr txBox="1"/>
          <p:nvPr/>
        </p:nvSpPr>
        <p:spPr>
          <a:xfrm>
            <a:off x="1905000" y="2775466"/>
            <a:ext cx="2209800" cy="369332"/>
          </a:xfrm>
          <a:prstGeom prst="rect">
            <a:avLst/>
          </a:prstGeom>
          <a:noFill/>
        </p:spPr>
        <p:txBody>
          <a:bodyPr wrap="square" rtlCol="0">
            <a:spAutoFit/>
          </a:bodyPr>
          <a:lstStyle/>
          <a:p>
            <a:r>
              <a:rPr lang="en-US" b="1" dirty="0" smtClean="0"/>
              <a:t>2:1 </a:t>
            </a:r>
            <a:r>
              <a:rPr lang="en-US" b="1" dirty="0" err="1" smtClean="0"/>
              <a:t>Atrial</a:t>
            </a:r>
            <a:r>
              <a:rPr lang="en-US" b="1" dirty="0" smtClean="0"/>
              <a:t> Flutter</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71600" y="0"/>
            <a:ext cx="5956300" cy="1600200"/>
          </a:xfrm>
        </p:spPr>
        <p:txBody>
          <a:bodyPr/>
          <a:lstStyle/>
          <a:p>
            <a:pPr eaLnBrk="1" hangingPunct="1"/>
            <a:r>
              <a:rPr lang="en-US" dirty="0" smtClean="0"/>
              <a:t>JUNCTIONAL RHYTHMS</a:t>
            </a:r>
          </a:p>
        </p:txBody>
      </p:sp>
      <p:sp>
        <p:nvSpPr>
          <p:cNvPr id="24580" name="Rectangle 3"/>
          <p:cNvSpPr>
            <a:spLocks noGrp="1" noChangeArrowheads="1"/>
          </p:cNvSpPr>
          <p:nvPr>
            <p:ph idx="1"/>
          </p:nvPr>
        </p:nvSpPr>
        <p:spPr>
          <a:xfrm>
            <a:off x="914400" y="2971800"/>
            <a:ext cx="7696200" cy="3657600"/>
          </a:xfrm>
        </p:spPr>
        <p:txBody>
          <a:bodyPr>
            <a:normAutofit lnSpcReduction="10000"/>
          </a:bodyPr>
          <a:lstStyle/>
          <a:p>
            <a:pPr>
              <a:lnSpc>
                <a:spcPct val="80000"/>
              </a:lnSpc>
            </a:pPr>
            <a:r>
              <a:rPr lang="en-US" sz="2400" u="sng" dirty="0" smtClean="0"/>
              <a:t>Rhythm:</a:t>
            </a:r>
            <a:r>
              <a:rPr lang="en-US" sz="2400" dirty="0" smtClean="0"/>
              <a:t>                         </a:t>
            </a:r>
            <a:r>
              <a:rPr lang="en-US" sz="2400" u="sng" dirty="0" smtClean="0"/>
              <a:t>Rates</a:t>
            </a:r>
            <a:r>
              <a:rPr lang="en-US" sz="2400" u="sng" dirty="0"/>
              <a:t>:</a:t>
            </a:r>
            <a:endParaRPr lang="en-US" sz="2400" dirty="0" smtClean="0"/>
          </a:p>
          <a:p>
            <a:pPr eaLnBrk="1" hangingPunct="1">
              <a:lnSpc>
                <a:spcPct val="80000"/>
              </a:lnSpc>
            </a:pPr>
            <a:r>
              <a:rPr lang="en-US" sz="2400" dirty="0" smtClean="0"/>
              <a:t>Regular                         </a:t>
            </a:r>
          </a:p>
          <a:p>
            <a:pPr eaLnBrk="1" hangingPunct="1">
              <a:lnSpc>
                <a:spcPct val="80000"/>
              </a:lnSpc>
            </a:pPr>
            <a:r>
              <a:rPr lang="en-US" sz="2400" dirty="0" smtClean="0"/>
              <a:t>Junctional                      40-60/</a:t>
            </a:r>
            <a:r>
              <a:rPr lang="en-US" sz="2400" dirty="0" err="1" smtClean="0"/>
              <a:t>mn</a:t>
            </a:r>
            <a:endParaRPr lang="en-US" sz="2400" dirty="0" smtClean="0"/>
          </a:p>
          <a:p>
            <a:pPr eaLnBrk="1" hangingPunct="1">
              <a:lnSpc>
                <a:spcPct val="80000"/>
              </a:lnSpc>
            </a:pPr>
            <a:r>
              <a:rPr lang="en-US" sz="2400" dirty="0" smtClean="0"/>
              <a:t>Accelerated Junction      60-100/</a:t>
            </a:r>
            <a:r>
              <a:rPr lang="en-US" sz="2400" dirty="0" err="1" smtClean="0"/>
              <a:t>mn</a:t>
            </a:r>
            <a:endParaRPr lang="en-US" sz="2400" dirty="0" smtClean="0"/>
          </a:p>
          <a:p>
            <a:pPr eaLnBrk="1" hangingPunct="1">
              <a:lnSpc>
                <a:spcPct val="80000"/>
              </a:lnSpc>
            </a:pPr>
            <a:r>
              <a:rPr lang="en-US" sz="2400" dirty="0" smtClean="0"/>
              <a:t>Junctional Tachycardia     &gt;100/</a:t>
            </a:r>
            <a:r>
              <a:rPr lang="en-US" sz="2400" dirty="0" err="1" smtClean="0"/>
              <a:t>mn</a:t>
            </a:r>
            <a:endParaRPr lang="en-US" sz="2400" dirty="0" smtClean="0"/>
          </a:p>
          <a:p>
            <a:pPr eaLnBrk="1" hangingPunct="1">
              <a:lnSpc>
                <a:spcPct val="80000"/>
              </a:lnSpc>
            </a:pPr>
            <a:endParaRPr lang="en-US" sz="2400" dirty="0" smtClean="0"/>
          </a:p>
          <a:p>
            <a:pPr eaLnBrk="1" hangingPunct="1">
              <a:lnSpc>
                <a:spcPct val="80000"/>
              </a:lnSpc>
            </a:pPr>
            <a:r>
              <a:rPr lang="en-US" sz="2400" dirty="0" smtClean="0"/>
              <a:t>Look for changes in the appearance of the P waves:  May be absent, inverted, within, or after the QRS Complex</a:t>
            </a:r>
          </a:p>
          <a:p>
            <a:pPr eaLnBrk="1" hangingPunct="1">
              <a:lnSpc>
                <a:spcPct val="80000"/>
              </a:lnSpc>
            </a:pPr>
            <a:r>
              <a:rPr lang="en-US" sz="2400" dirty="0" smtClean="0"/>
              <a:t>Cause:  Conduction Abnormality; the AV Node takes over the initiation of the impulse in place of the SA Node</a:t>
            </a:r>
          </a:p>
          <a:p>
            <a:pPr eaLnBrk="1" hangingPunct="1">
              <a:lnSpc>
                <a:spcPct val="80000"/>
              </a:lnSpc>
            </a:pPr>
            <a:endParaRPr lang="en-US" sz="2400" dirty="0" smtClean="0"/>
          </a:p>
        </p:txBody>
      </p:sp>
      <p:sp>
        <p:nvSpPr>
          <p:cNvPr id="24578" name="Slide Number Placeholder 5"/>
          <p:cNvSpPr>
            <a:spLocks noGrp="1"/>
          </p:cNvSpPr>
          <p:nvPr>
            <p:ph type="sldNum" sz="quarter" idx="12"/>
          </p:nvPr>
        </p:nvSpPr>
        <p:spPr>
          <a:noFill/>
        </p:spPr>
        <p:txBody>
          <a:bodyPr/>
          <a:lstStyle/>
          <a:p>
            <a:fld id="{9ED6B29B-9312-41D8-B0BF-25ABEA14E436}" type="slidenum">
              <a:rPr lang="en-US" smtClean="0"/>
              <a:pPr/>
              <a:t>22</a:t>
            </a:fld>
            <a:endParaRPr lang="en-US" smtClean="0"/>
          </a:p>
        </p:txBody>
      </p:sp>
      <p:pic>
        <p:nvPicPr>
          <p:cNvPr id="24581" name="Picture 5" descr="136661"/>
          <p:cNvPicPr>
            <a:picLocks noChangeAspect="1" noChangeArrowheads="1"/>
          </p:cNvPicPr>
          <p:nvPr/>
        </p:nvPicPr>
        <p:blipFill>
          <a:blip r:embed="rId2" cstate="print"/>
          <a:srcRect/>
          <a:stretch>
            <a:fillRect/>
          </a:stretch>
        </p:blipFill>
        <p:spPr bwMode="auto">
          <a:xfrm>
            <a:off x="1371600" y="1981200"/>
            <a:ext cx="7239000"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514600" y="152400"/>
            <a:ext cx="5041900" cy="762000"/>
          </a:xfrm>
        </p:spPr>
        <p:txBody>
          <a:bodyPr/>
          <a:lstStyle/>
          <a:p>
            <a:pPr eaLnBrk="1" hangingPunct="1"/>
            <a:r>
              <a:rPr lang="en-US" sz="3200" dirty="0" smtClean="0"/>
              <a:t>HEART BLOCKS</a:t>
            </a:r>
          </a:p>
        </p:txBody>
      </p:sp>
      <p:sp>
        <p:nvSpPr>
          <p:cNvPr id="25602" name="Slide Number Placeholder 5"/>
          <p:cNvSpPr>
            <a:spLocks noGrp="1"/>
          </p:cNvSpPr>
          <p:nvPr>
            <p:ph type="sldNum" sz="quarter" idx="12"/>
          </p:nvPr>
        </p:nvSpPr>
        <p:spPr>
          <a:noFill/>
        </p:spPr>
        <p:txBody>
          <a:bodyPr/>
          <a:lstStyle/>
          <a:p>
            <a:fld id="{59C84D4E-774C-4C4D-BB08-32A2F83C5A28}" type="slidenum">
              <a:rPr lang="en-US" smtClean="0"/>
              <a:pPr/>
              <a:t>23</a:t>
            </a:fld>
            <a:endParaRPr lang="en-US" smtClean="0"/>
          </a:p>
        </p:txBody>
      </p:sp>
      <p:pic>
        <p:nvPicPr>
          <p:cNvPr id="25605" name="Picture 5" descr="fig19"/>
          <p:cNvPicPr>
            <a:picLocks noChangeAspect="1" noChangeArrowheads="1"/>
          </p:cNvPicPr>
          <p:nvPr/>
        </p:nvPicPr>
        <p:blipFill>
          <a:blip r:embed="rId2" cstate="print"/>
          <a:srcRect/>
          <a:stretch>
            <a:fillRect/>
          </a:stretch>
        </p:blipFill>
        <p:spPr bwMode="auto">
          <a:xfrm>
            <a:off x="1793081" y="1603601"/>
            <a:ext cx="5257800" cy="976313"/>
          </a:xfrm>
          <a:prstGeom prst="rect">
            <a:avLst/>
          </a:prstGeom>
          <a:noFill/>
          <a:ln w="9525">
            <a:noFill/>
            <a:miter lim="800000"/>
            <a:headEnd/>
            <a:tailEnd/>
          </a:ln>
        </p:spPr>
      </p:pic>
      <p:pic>
        <p:nvPicPr>
          <p:cNvPr id="25606" name="Picture 6" descr="fig20"/>
          <p:cNvPicPr>
            <a:picLocks noChangeAspect="1" noChangeArrowheads="1"/>
          </p:cNvPicPr>
          <p:nvPr/>
        </p:nvPicPr>
        <p:blipFill>
          <a:blip r:embed="rId3" cstate="print"/>
          <a:srcRect/>
          <a:stretch>
            <a:fillRect/>
          </a:stretch>
        </p:blipFill>
        <p:spPr bwMode="auto">
          <a:xfrm>
            <a:off x="1828800" y="4039281"/>
            <a:ext cx="5486400" cy="642938"/>
          </a:xfrm>
          <a:prstGeom prst="rect">
            <a:avLst/>
          </a:prstGeom>
          <a:noFill/>
          <a:ln w="9525">
            <a:noFill/>
            <a:miter lim="800000"/>
            <a:headEnd/>
            <a:tailEnd/>
          </a:ln>
        </p:spPr>
      </p:pic>
      <p:sp>
        <p:nvSpPr>
          <p:cNvPr id="25607" name="Text Box 7"/>
          <p:cNvSpPr txBox="1">
            <a:spLocks noChangeArrowheads="1"/>
          </p:cNvSpPr>
          <p:nvPr/>
        </p:nvSpPr>
        <p:spPr bwMode="auto">
          <a:xfrm>
            <a:off x="5089525" y="1565275"/>
            <a:ext cx="2606675" cy="366713"/>
          </a:xfrm>
          <a:prstGeom prst="rect">
            <a:avLst/>
          </a:prstGeom>
          <a:noFill/>
          <a:ln w="9525">
            <a:noFill/>
            <a:miter lim="800000"/>
            <a:headEnd/>
            <a:tailEnd/>
          </a:ln>
        </p:spPr>
        <p:txBody>
          <a:bodyPr>
            <a:spAutoFit/>
          </a:bodyPr>
          <a:lstStyle/>
          <a:p>
            <a:endParaRPr lang="en-US"/>
          </a:p>
        </p:txBody>
      </p:sp>
      <p:sp>
        <p:nvSpPr>
          <p:cNvPr id="25608" name="Text Box 8"/>
          <p:cNvSpPr txBox="1">
            <a:spLocks noChangeArrowheads="1"/>
          </p:cNvSpPr>
          <p:nvPr/>
        </p:nvSpPr>
        <p:spPr bwMode="auto">
          <a:xfrm>
            <a:off x="3037114" y="1198562"/>
            <a:ext cx="2606675" cy="366713"/>
          </a:xfrm>
          <a:prstGeom prst="rect">
            <a:avLst/>
          </a:prstGeom>
          <a:noFill/>
          <a:ln w="9525">
            <a:noFill/>
            <a:miter lim="800000"/>
            <a:headEnd/>
            <a:tailEnd/>
          </a:ln>
        </p:spPr>
        <p:txBody>
          <a:bodyPr>
            <a:spAutoFit/>
          </a:bodyPr>
          <a:lstStyle/>
          <a:p>
            <a:r>
              <a:rPr lang="en-US" dirty="0">
                <a:latin typeface="Calibri Light" panose="020F0302020204030204" pitchFamily="34" charset="0"/>
              </a:rPr>
              <a:t>1</a:t>
            </a:r>
            <a:r>
              <a:rPr lang="en-US" baseline="30000" dirty="0">
                <a:latin typeface="Calibri Light" panose="020F0302020204030204" pitchFamily="34" charset="0"/>
              </a:rPr>
              <a:t>st</a:t>
            </a:r>
            <a:r>
              <a:rPr lang="en-US" dirty="0">
                <a:latin typeface="Calibri Light" panose="020F0302020204030204" pitchFamily="34" charset="0"/>
              </a:rPr>
              <a:t> degree heart block</a:t>
            </a:r>
          </a:p>
        </p:txBody>
      </p:sp>
      <p:sp>
        <p:nvSpPr>
          <p:cNvPr id="25609" name="Text Box 9"/>
          <p:cNvSpPr txBox="1">
            <a:spLocks noChangeArrowheads="1"/>
          </p:cNvSpPr>
          <p:nvPr/>
        </p:nvSpPr>
        <p:spPr bwMode="auto">
          <a:xfrm>
            <a:off x="3048227" y="3672568"/>
            <a:ext cx="2595562" cy="366713"/>
          </a:xfrm>
          <a:prstGeom prst="rect">
            <a:avLst/>
          </a:prstGeom>
          <a:noFill/>
          <a:ln w="9525">
            <a:noFill/>
            <a:miter lim="800000"/>
            <a:headEnd/>
            <a:tailEnd/>
          </a:ln>
        </p:spPr>
        <p:txBody>
          <a:bodyPr>
            <a:spAutoFit/>
          </a:bodyPr>
          <a:lstStyle/>
          <a:p>
            <a:pPr>
              <a:spcBef>
                <a:spcPct val="50000"/>
              </a:spcBef>
            </a:pPr>
            <a:r>
              <a:rPr lang="en-US" dirty="0">
                <a:latin typeface="Calibri Light" panose="020F0302020204030204" pitchFamily="34" charset="0"/>
              </a:rPr>
              <a:t>2</a:t>
            </a:r>
            <a:r>
              <a:rPr lang="en-US" baseline="30000" dirty="0">
                <a:latin typeface="Calibri Light" panose="020F0302020204030204" pitchFamily="34" charset="0"/>
              </a:rPr>
              <a:t>nd</a:t>
            </a:r>
            <a:r>
              <a:rPr lang="en-US" dirty="0">
                <a:latin typeface="Calibri Light" panose="020F0302020204030204" pitchFamily="34" charset="0"/>
              </a:rPr>
              <a:t> degree HB Type I</a:t>
            </a:r>
          </a:p>
        </p:txBody>
      </p:sp>
      <p:sp>
        <p:nvSpPr>
          <p:cNvPr id="25610" name="Text Box 10"/>
          <p:cNvSpPr txBox="1">
            <a:spLocks noChangeArrowheads="1"/>
          </p:cNvSpPr>
          <p:nvPr/>
        </p:nvSpPr>
        <p:spPr bwMode="auto">
          <a:xfrm>
            <a:off x="3037114" y="4709431"/>
            <a:ext cx="4343400" cy="366713"/>
          </a:xfrm>
          <a:prstGeom prst="rect">
            <a:avLst/>
          </a:prstGeom>
          <a:noFill/>
          <a:ln w="9525">
            <a:noFill/>
            <a:miter lim="800000"/>
            <a:headEnd/>
            <a:tailEnd/>
          </a:ln>
        </p:spPr>
        <p:txBody>
          <a:bodyPr>
            <a:spAutoFit/>
          </a:bodyPr>
          <a:lstStyle/>
          <a:p>
            <a:r>
              <a:rPr lang="en-US" dirty="0">
                <a:latin typeface="Calibri Light" panose="020F0302020204030204" pitchFamily="34" charset="0"/>
              </a:rPr>
              <a:t>Also called “</a:t>
            </a:r>
            <a:r>
              <a:rPr lang="en-US" dirty="0" err="1">
                <a:latin typeface="Calibri Light" panose="020F0302020204030204" pitchFamily="34" charset="0"/>
              </a:rPr>
              <a:t>Wenkebach</a:t>
            </a:r>
            <a:r>
              <a:rPr lang="en-US" dirty="0">
                <a:latin typeface="Calibri Light" panose="020F0302020204030204" pitchFamily="34" charset="0"/>
              </a:rPr>
              <a:t>”</a:t>
            </a:r>
          </a:p>
        </p:txBody>
      </p:sp>
      <p:sp>
        <p:nvSpPr>
          <p:cNvPr id="25611" name="Text Box 11"/>
          <p:cNvSpPr txBox="1">
            <a:spLocks noChangeArrowheads="1"/>
          </p:cNvSpPr>
          <p:nvPr/>
        </p:nvSpPr>
        <p:spPr bwMode="auto">
          <a:xfrm>
            <a:off x="2471057" y="5410199"/>
            <a:ext cx="4876800" cy="1200329"/>
          </a:xfrm>
          <a:prstGeom prst="rect">
            <a:avLst/>
          </a:prstGeom>
          <a:noFill/>
          <a:ln w="9525">
            <a:noFill/>
            <a:miter lim="800000"/>
            <a:headEnd/>
            <a:tailEnd/>
          </a:ln>
        </p:spPr>
        <p:txBody>
          <a:bodyPr>
            <a:spAutoFit/>
          </a:bodyPr>
          <a:lstStyle/>
          <a:p>
            <a:pPr>
              <a:spcBef>
                <a:spcPct val="50000"/>
              </a:spcBef>
            </a:pPr>
            <a:r>
              <a:rPr lang="en-US" b="1" dirty="0" smtClean="0">
                <a:solidFill>
                  <a:srgbClr val="FF0000"/>
                </a:solidFill>
                <a:latin typeface="Calibri Light" panose="020F0302020204030204" pitchFamily="34" charset="0"/>
              </a:rPr>
              <a:t>Progressive Lengthening </a:t>
            </a:r>
            <a:r>
              <a:rPr lang="en-US" b="1" dirty="0">
                <a:solidFill>
                  <a:srgbClr val="FF0000"/>
                </a:solidFill>
                <a:latin typeface="Calibri Light" panose="020F0302020204030204" pitchFamily="34" charset="0"/>
              </a:rPr>
              <a:t>of PR Interval </a:t>
            </a:r>
            <a:r>
              <a:rPr lang="en-US" dirty="0">
                <a:latin typeface="Calibri Light" panose="020F0302020204030204" pitchFamily="34" charset="0"/>
              </a:rPr>
              <a:t>until a  p wave appears with no QRS behind it (representing the blocked beat at the AV Node.  Actions are: </a:t>
            </a:r>
            <a:r>
              <a:rPr lang="en-US" dirty="0">
                <a:solidFill>
                  <a:schemeClr val="tx2"/>
                </a:solidFill>
                <a:latin typeface="Calibri Light" panose="020F0302020204030204" pitchFamily="34" charset="0"/>
              </a:rPr>
              <a:t>______________.</a:t>
            </a:r>
          </a:p>
        </p:txBody>
      </p:sp>
      <p:sp>
        <p:nvSpPr>
          <p:cNvPr id="25612" name="Text Box 12"/>
          <p:cNvSpPr txBox="1">
            <a:spLocks noChangeArrowheads="1"/>
          </p:cNvSpPr>
          <p:nvPr/>
        </p:nvSpPr>
        <p:spPr bwMode="auto">
          <a:xfrm>
            <a:off x="2438400" y="2590800"/>
            <a:ext cx="4267200" cy="646331"/>
          </a:xfrm>
          <a:prstGeom prst="rect">
            <a:avLst/>
          </a:prstGeom>
          <a:noFill/>
          <a:ln w="9525">
            <a:noFill/>
            <a:miter lim="800000"/>
            <a:headEnd/>
            <a:tailEnd/>
          </a:ln>
        </p:spPr>
        <p:txBody>
          <a:bodyPr wrap="square">
            <a:spAutoFit/>
          </a:bodyPr>
          <a:lstStyle/>
          <a:p>
            <a:r>
              <a:rPr lang="en-US" dirty="0">
                <a:latin typeface="Calibri Light" panose="020F0302020204030204" pitchFamily="34" charset="0"/>
              </a:rPr>
              <a:t>Prolongation </a:t>
            </a:r>
            <a:r>
              <a:rPr lang="en-US" b="1" dirty="0">
                <a:solidFill>
                  <a:srgbClr val="FF0000"/>
                </a:solidFill>
                <a:latin typeface="Calibri Light" panose="020F0302020204030204" pitchFamily="34" charset="0"/>
              </a:rPr>
              <a:t>of PR Interval </a:t>
            </a:r>
            <a:r>
              <a:rPr lang="en-US" b="1" dirty="0" smtClean="0">
                <a:solidFill>
                  <a:srgbClr val="FF0000"/>
                </a:solidFill>
                <a:latin typeface="Calibri Light" panose="020F0302020204030204" pitchFamily="34" charset="0"/>
              </a:rPr>
              <a:t>&gt;0.20 </a:t>
            </a:r>
            <a:r>
              <a:rPr lang="en-US" dirty="0">
                <a:latin typeface="Calibri Light" panose="020F0302020204030204" pitchFamily="34" charset="0"/>
              </a:rPr>
              <a:t>seconds.  Actions are</a:t>
            </a:r>
            <a:r>
              <a:rPr lang="en-US" dirty="0">
                <a:solidFill>
                  <a:schemeClr val="tx2"/>
                </a:solidFill>
                <a:latin typeface="Calibri Light" panose="020F0302020204030204" pitchFamily="34" charset="0"/>
              </a:rPr>
              <a:t>:_______</a:t>
            </a:r>
            <a:endParaRPr lang="en-US"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273300" y="-152400"/>
            <a:ext cx="6870700" cy="1104900"/>
          </a:xfrm>
        </p:spPr>
        <p:txBody>
          <a:bodyPr/>
          <a:lstStyle/>
          <a:p>
            <a:pPr eaLnBrk="1" hangingPunct="1"/>
            <a:r>
              <a:rPr lang="en-US" sz="3200" dirty="0" smtClean="0"/>
              <a:t>       HEART BLOCKS</a:t>
            </a:r>
          </a:p>
        </p:txBody>
      </p:sp>
      <p:sp>
        <p:nvSpPr>
          <p:cNvPr id="26626" name="Slide Number Placeholder 5"/>
          <p:cNvSpPr>
            <a:spLocks noGrp="1"/>
          </p:cNvSpPr>
          <p:nvPr>
            <p:ph type="sldNum" sz="quarter" idx="12"/>
          </p:nvPr>
        </p:nvSpPr>
        <p:spPr>
          <a:noFill/>
        </p:spPr>
        <p:txBody>
          <a:bodyPr/>
          <a:lstStyle/>
          <a:p>
            <a:fld id="{E20284BA-BC5F-4400-998C-0D158B84AC45}" type="slidenum">
              <a:rPr lang="en-US" smtClean="0"/>
              <a:pPr/>
              <a:t>24</a:t>
            </a:fld>
            <a:endParaRPr lang="en-US" smtClean="0"/>
          </a:p>
        </p:txBody>
      </p:sp>
      <p:pic>
        <p:nvPicPr>
          <p:cNvPr id="26629" name="Picture 10" descr="2avb2"/>
          <p:cNvPicPr>
            <a:picLocks noChangeAspect="1" noChangeArrowheads="1"/>
          </p:cNvPicPr>
          <p:nvPr/>
        </p:nvPicPr>
        <p:blipFill>
          <a:blip r:embed="rId2" cstate="print"/>
          <a:srcRect/>
          <a:stretch>
            <a:fillRect/>
          </a:stretch>
        </p:blipFill>
        <p:spPr bwMode="auto">
          <a:xfrm>
            <a:off x="2667000" y="761998"/>
            <a:ext cx="4191000" cy="955675"/>
          </a:xfrm>
          <a:prstGeom prst="rect">
            <a:avLst/>
          </a:prstGeom>
          <a:noFill/>
          <a:ln w="9525">
            <a:noFill/>
            <a:miter lim="800000"/>
            <a:headEnd/>
            <a:tailEnd/>
          </a:ln>
        </p:spPr>
      </p:pic>
      <p:pic>
        <p:nvPicPr>
          <p:cNvPr id="26630" name="Picture 12" descr="3dbk1"/>
          <p:cNvPicPr>
            <a:picLocks noChangeAspect="1" noChangeArrowheads="1"/>
          </p:cNvPicPr>
          <p:nvPr/>
        </p:nvPicPr>
        <p:blipFill>
          <a:blip r:embed="rId3" cstate="print"/>
          <a:srcRect/>
          <a:stretch>
            <a:fillRect/>
          </a:stretch>
        </p:blipFill>
        <p:spPr bwMode="auto">
          <a:xfrm>
            <a:off x="2566987" y="3048000"/>
            <a:ext cx="4391025" cy="919163"/>
          </a:xfrm>
          <a:prstGeom prst="rect">
            <a:avLst/>
          </a:prstGeom>
          <a:noFill/>
          <a:ln w="9525">
            <a:noFill/>
            <a:miter lim="800000"/>
            <a:headEnd/>
            <a:tailEnd/>
          </a:ln>
        </p:spPr>
      </p:pic>
      <p:sp>
        <p:nvSpPr>
          <p:cNvPr id="26631" name="Text Box 13"/>
          <p:cNvSpPr txBox="1">
            <a:spLocks noChangeArrowheads="1"/>
          </p:cNvSpPr>
          <p:nvPr/>
        </p:nvSpPr>
        <p:spPr bwMode="auto">
          <a:xfrm>
            <a:off x="1249449" y="1713517"/>
            <a:ext cx="6858000" cy="1200329"/>
          </a:xfrm>
          <a:prstGeom prst="rect">
            <a:avLst/>
          </a:prstGeom>
          <a:noFill/>
          <a:ln w="9525">
            <a:noFill/>
            <a:miter lim="800000"/>
            <a:headEnd/>
            <a:tailEnd/>
          </a:ln>
        </p:spPr>
        <p:txBody>
          <a:bodyPr wrap="square">
            <a:spAutoFit/>
          </a:bodyPr>
          <a:lstStyle/>
          <a:p>
            <a:r>
              <a:rPr lang="en-US" dirty="0">
                <a:solidFill>
                  <a:schemeClr val="tx2"/>
                </a:solidFill>
                <a:latin typeface="Calibri" panose="020F0502020204030204" pitchFamily="34" charset="0"/>
              </a:rPr>
              <a:t>               </a:t>
            </a:r>
            <a:r>
              <a:rPr lang="en-US" b="1" dirty="0">
                <a:solidFill>
                  <a:schemeClr val="tx2"/>
                </a:solidFill>
                <a:latin typeface="Calibri" panose="020F0502020204030204" pitchFamily="34" charset="0"/>
              </a:rPr>
              <a:t>Second Degree Heart Block </a:t>
            </a:r>
            <a:r>
              <a:rPr lang="en-US" b="1" dirty="0" err="1">
                <a:solidFill>
                  <a:schemeClr val="tx2"/>
                </a:solidFill>
                <a:latin typeface="Calibri" panose="020F0502020204030204" pitchFamily="34" charset="0"/>
              </a:rPr>
              <a:t>Mobitz</a:t>
            </a:r>
            <a:r>
              <a:rPr lang="en-US" b="1" dirty="0">
                <a:solidFill>
                  <a:schemeClr val="tx2"/>
                </a:solidFill>
                <a:latin typeface="Calibri" panose="020F0502020204030204" pitchFamily="34" charset="0"/>
              </a:rPr>
              <a:t> Type </a:t>
            </a:r>
            <a:r>
              <a:rPr lang="en-US" b="1" dirty="0" smtClean="0">
                <a:solidFill>
                  <a:schemeClr val="tx2"/>
                </a:solidFill>
                <a:latin typeface="Calibri" panose="020F0502020204030204" pitchFamily="34" charset="0"/>
              </a:rPr>
              <a:t>II</a:t>
            </a:r>
          </a:p>
          <a:p>
            <a:endParaRPr lang="en-US" dirty="0">
              <a:solidFill>
                <a:schemeClr val="tx2"/>
              </a:solidFill>
              <a:latin typeface="Calibri" panose="020F0502020204030204" pitchFamily="34" charset="0"/>
            </a:endParaRPr>
          </a:p>
          <a:p>
            <a:r>
              <a:rPr lang="en-US" u="sng" dirty="0">
                <a:solidFill>
                  <a:schemeClr val="tx2"/>
                </a:solidFill>
                <a:latin typeface="Calibri" panose="020F0502020204030204" pitchFamily="34" charset="0"/>
              </a:rPr>
              <a:t>Constant PR Interval </a:t>
            </a:r>
            <a:r>
              <a:rPr lang="en-US" dirty="0">
                <a:solidFill>
                  <a:schemeClr val="tx2"/>
                </a:solidFill>
                <a:latin typeface="Calibri" panose="020F0502020204030204" pitchFamily="34" charset="0"/>
              </a:rPr>
              <a:t>with </a:t>
            </a:r>
            <a:r>
              <a:rPr lang="en-US" dirty="0" smtClean="0">
                <a:solidFill>
                  <a:schemeClr val="tx2"/>
                </a:solidFill>
                <a:latin typeface="Calibri" panose="020F0502020204030204" pitchFamily="34" charset="0"/>
              </a:rPr>
              <a:t>conducted beats (QRS) and non-conducted </a:t>
            </a:r>
            <a:r>
              <a:rPr lang="en-US" dirty="0">
                <a:solidFill>
                  <a:schemeClr val="tx2"/>
                </a:solidFill>
                <a:latin typeface="Calibri" panose="020F0502020204030204" pitchFamily="34" charset="0"/>
              </a:rPr>
              <a:t>or blocked p waves </a:t>
            </a:r>
            <a:r>
              <a:rPr lang="en-US" dirty="0" smtClean="0">
                <a:solidFill>
                  <a:schemeClr val="tx2"/>
                </a:solidFill>
                <a:latin typeface="Calibri" panose="020F0502020204030204" pitchFamily="34" charset="0"/>
              </a:rPr>
              <a:t>identified as no </a:t>
            </a:r>
            <a:r>
              <a:rPr lang="en-US" dirty="0">
                <a:solidFill>
                  <a:schemeClr val="tx2"/>
                </a:solidFill>
                <a:latin typeface="Calibri" panose="020F0502020204030204" pitchFamily="34" charset="0"/>
              </a:rPr>
              <a:t>QRS behind the p wave)</a:t>
            </a:r>
          </a:p>
        </p:txBody>
      </p:sp>
      <p:sp>
        <p:nvSpPr>
          <p:cNvPr id="26632" name="Text Box 14"/>
          <p:cNvSpPr txBox="1">
            <a:spLocks noChangeArrowheads="1"/>
          </p:cNvSpPr>
          <p:nvPr/>
        </p:nvSpPr>
        <p:spPr bwMode="auto">
          <a:xfrm>
            <a:off x="1295399" y="4010372"/>
            <a:ext cx="6934200" cy="2585323"/>
          </a:xfrm>
          <a:prstGeom prst="rect">
            <a:avLst/>
          </a:prstGeom>
          <a:noFill/>
          <a:ln w="9525">
            <a:noFill/>
            <a:miter lim="800000"/>
            <a:headEnd/>
            <a:tailEnd/>
          </a:ln>
        </p:spPr>
        <p:txBody>
          <a:bodyPr>
            <a:spAutoFit/>
          </a:bodyPr>
          <a:lstStyle/>
          <a:p>
            <a:pPr>
              <a:spcBef>
                <a:spcPct val="50000"/>
              </a:spcBef>
            </a:pPr>
            <a:r>
              <a:rPr lang="en-US" dirty="0">
                <a:solidFill>
                  <a:schemeClr val="tx2"/>
                </a:solidFill>
              </a:rPr>
              <a:t>                            </a:t>
            </a:r>
            <a:r>
              <a:rPr lang="en-US" b="1" dirty="0" smtClean="0">
                <a:solidFill>
                  <a:schemeClr val="tx2"/>
                </a:solidFill>
                <a:latin typeface="Calibri" panose="020F0502020204030204" pitchFamily="34" charset="0"/>
              </a:rPr>
              <a:t>Third </a:t>
            </a:r>
            <a:r>
              <a:rPr lang="en-US" b="1" dirty="0">
                <a:solidFill>
                  <a:schemeClr val="tx2"/>
                </a:solidFill>
                <a:latin typeface="Calibri" panose="020F0502020204030204" pitchFamily="34" charset="0"/>
              </a:rPr>
              <a:t>Degree Heart Block</a:t>
            </a:r>
          </a:p>
          <a:p>
            <a:pPr>
              <a:spcBef>
                <a:spcPct val="50000"/>
              </a:spcBef>
            </a:pPr>
            <a:r>
              <a:rPr lang="en-US" dirty="0">
                <a:solidFill>
                  <a:schemeClr val="tx2"/>
                </a:solidFill>
                <a:latin typeface="Calibri" panose="020F0502020204030204" pitchFamily="34" charset="0"/>
              </a:rPr>
              <a:t>No relationship exists between the p wave (</a:t>
            </a:r>
            <a:r>
              <a:rPr lang="en-US" dirty="0" err="1">
                <a:solidFill>
                  <a:schemeClr val="tx2"/>
                </a:solidFill>
                <a:latin typeface="Calibri" panose="020F0502020204030204" pitchFamily="34" charset="0"/>
              </a:rPr>
              <a:t>atrial</a:t>
            </a:r>
            <a:r>
              <a:rPr lang="en-US" dirty="0">
                <a:solidFill>
                  <a:schemeClr val="tx2"/>
                </a:solidFill>
                <a:latin typeface="Calibri" panose="020F0502020204030204" pitchFamily="34" charset="0"/>
              </a:rPr>
              <a:t> impulse) and the QRS (ventricular impulse), i.e., a complete dissociation.  </a:t>
            </a:r>
            <a:r>
              <a:rPr lang="en-US" u="sng" dirty="0">
                <a:solidFill>
                  <a:schemeClr val="tx2"/>
                </a:solidFill>
                <a:latin typeface="Calibri" panose="020F0502020204030204" pitchFamily="34" charset="0"/>
              </a:rPr>
              <a:t>Measure the p to p and r to r and it is generally regular to each other</a:t>
            </a:r>
            <a:r>
              <a:rPr lang="en-US" dirty="0">
                <a:solidFill>
                  <a:schemeClr val="tx2"/>
                </a:solidFill>
                <a:latin typeface="Calibri" panose="020F0502020204030204" pitchFamily="34" charset="0"/>
              </a:rPr>
              <a:t>.  </a:t>
            </a:r>
            <a:r>
              <a:rPr lang="en-US" dirty="0" err="1">
                <a:solidFill>
                  <a:schemeClr val="tx2"/>
                </a:solidFill>
                <a:latin typeface="Calibri" panose="020F0502020204030204" pitchFamily="34" charset="0"/>
              </a:rPr>
              <a:t>Atrial</a:t>
            </a:r>
            <a:r>
              <a:rPr lang="en-US" dirty="0">
                <a:solidFill>
                  <a:schemeClr val="tx2"/>
                </a:solidFill>
                <a:latin typeface="Calibri" panose="020F0502020204030204" pitchFamily="34" charset="0"/>
              </a:rPr>
              <a:t> rate is typically faster than ventricular rate.  QRS might or might not be wide.  The width of the QRS helps to determine exactly where the site of the block is occurring</a:t>
            </a:r>
          </a:p>
          <a:p>
            <a:pPr>
              <a:spcBef>
                <a:spcPct val="50000"/>
              </a:spcBef>
            </a:pPr>
            <a:r>
              <a:rPr lang="en-US" u="sng" dirty="0">
                <a:solidFill>
                  <a:schemeClr val="tx2"/>
                </a:solidFill>
                <a:latin typeface="Calibri" panose="020F0502020204030204" pitchFamily="34" charset="0"/>
              </a:rPr>
              <a:t>Treatment of choice:  </a:t>
            </a:r>
            <a:r>
              <a:rPr lang="en-US" dirty="0">
                <a:solidFill>
                  <a:schemeClr val="tx2"/>
                </a:solidFill>
                <a:latin typeface="Calibri" panose="020F0502020204030204" pitchFamily="34" charset="0"/>
              </a:rPr>
              <a:t>P</a:t>
            </a:r>
            <a:r>
              <a:rPr lang="en-US" dirty="0" smtClean="0">
                <a:solidFill>
                  <a:schemeClr val="tx2"/>
                </a:solidFill>
                <a:latin typeface="Calibri" panose="020F0502020204030204" pitchFamily="34" charset="0"/>
              </a:rPr>
              <a:t>acemaker</a:t>
            </a:r>
            <a:endParaRPr lang="en-US" dirty="0">
              <a:solidFill>
                <a:schemeClr val="tx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371600" y="228600"/>
            <a:ext cx="6934200" cy="609600"/>
          </a:xfrm>
        </p:spPr>
        <p:txBody>
          <a:bodyPr>
            <a:normAutofit/>
          </a:bodyPr>
          <a:lstStyle/>
          <a:p>
            <a:pPr eaLnBrk="1" hangingPunct="1"/>
            <a:r>
              <a:rPr lang="en-US" sz="2800" b="1" dirty="0" smtClean="0"/>
              <a:t>VENTRICULAR ARRHTHMIAS</a:t>
            </a:r>
          </a:p>
        </p:txBody>
      </p:sp>
      <p:sp>
        <p:nvSpPr>
          <p:cNvPr id="27650" name="Slide Number Placeholder 5"/>
          <p:cNvSpPr>
            <a:spLocks noGrp="1"/>
          </p:cNvSpPr>
          <p:nvPr>
            <p:ph type="sldNum" sz="quarter" idx="12"/>
          </p:nvPr>
        </p:nvSpPr>
        <p:spPr>
          <a:noFill/>
        </p:spPr>
        <p:txBody>
          <a:bodyPr/>
          <a:lstStyle/>
          <a:p>
            <a:fld id="{07759303-A96C-435F-9B39-B5BC20471E67}" type="slidenum">
              <a:rPr lang="en-US" smtClean="0"/>
              <a:pPr/>
              <a:t>25</a:t>
            </a:fld>
            <a:endParaRPr lang="en-US" smtClean="0"/>
          </a:p>
        </p:txBody>
      </p:sp>
      <p:pic>
        <p:nvPicPr>
          <p:cNvPr id="27653" name="Picture 5" descr="VT"/>
          <p:cNvPicPr>
            <a:picLocks noChangeAspect="1" noChangeArrowheads="1"/>
          </p:cNvPicPr>
          <p:nvPr/>
        </p:nvPicPr>
        <p:blipFill>
          <a:blip r:embed="rId2" cstate="print"/>
          <a:srcRect/>
          <a:stretch>
            <a:fillRect/>
          </a:stretch>
        </p:blipFill>
        <p:spPr bwMode="auto">
          <a:xfrm>
            <a:off x="762000" y="2133600"/>
            <a:ext cx="3524250" cy="714375"/>
          </a:xfrm>
          <a:prstGeom prst="rect">
            <a:avLst/>
          </a:prstGeom>
          <a:noFill/>
          <a:ln w="9525">
            <a:noFill/>
            <a:miter lim="800000"/>
            <a:headEnd/>
            <a:tailEnd/>
          </a:ln>
        </p:spPr>
      </p:pic>
      <p:pic>
        <p:nvPicPr>
          <p:cNvPr id="27655" name="Picture 9" descr="TORSADES"/>
          <p:cNvPicPr>
            <a:picLocks noChangeAspect="1" noChangeArrowheads="1"/>
          </p:cNvPicPr>
          <p:nvPr/>
        </p:nvPicPr>
        <p:blipFill>
          <a:blip r:embed="rId3" cstate="print"/>
          <a:srcRect/>
          <a:stretch>
            <a:fillRect/>
          </a:stretch>
        </p:blipFill>
        <p:spPr bwMode="auto">
          <a:xfrm>
            <a:off x="783771" y="4517341"/>
            <a:ext cx="3588204" cy="787846"/>
          </a:xfrm>
          <a:prstGeom prst="rect">
            <a:avLst/>
          </a:prstGeom>
          <a:noFill/>
          <a:ln w="9525">
            <a:noFill/>
            <a:miter lim="800000"/>
            <a:headEnd/>
            <a:tailEnd/>
          </a:ln>
        </p:spPr>
      </p:pic>
      <p:pic>
        <p:nvPicPr>
          <p:cNvPr id="27657" name="Picture 13" descr="VentricularPrematureBeat(VPB)"/>
          <p:cNvPicPr>
            <a:picLocks noChangeAspect="1" noChangeArrowheads="1"/>
          </p:cNvPicPr>
          <p:nvPr/>
        </p:nvPicPr>
        <p:blipFill>
          <a:blip r:embed="rId4" cstate="print"/>
          <a:srcRect/>
          <a:stretch>
            <a:fillRect/>
          </a:stretch>
        </p:blipFill>
        <p:spPr bwMode="auto">
          <a:xfrm>
            <a:off x="571154" y="967562"/>
            <a:ext cx="5867400" cy="962025"/>
          </a:xfrm>
          <a:prstGeom prst="rect">
            <a:avLst/>
          </a:prstGeom>
          <a:noFill/>
          <a:ln w="9525">
            <a:noFill/>
            <a:miter lim="800000"/>
            <a:headEnd/>
            <a:tailEnd/>
          </a:ln>
        </p:spPr>
      </p:pic>
      <p:sp>
        <p:nvSpPr>
          <p:cNvPr id="27658" name="Text Box 14"/>
          <p:cNvSpPr txBox="1">
            <a:spLocks noChangeArrowheads="1"/>
          </p:cNvSpPr>
          <p:nvPr/>
        </p:nvSpPr>
        <p:spPr bwMode="auto">
          <a:xfrm>
            <a:off x="6642879" y="1002620"/>
            <a:ext cx="2819399" cy="584775"/>
          </a:xfrm>
          <a:prstGeom prst="rect">
            <a:avLst/>
          </a:prstGeom>
          <a:noFill/>
          <a:ln w="9525">
            <a:noFill/>
            <a:miter lim="800000"/>
            <a:headEnd/>
            <a:tailEnd/>
          </a:ln>
        </p:spPr>
        <p:txBody>
          <a:bodyPr wrap="square">
            <a:spAutoFit/>
          </a:bodyPr>
          <a:lstStyle/>
          <a:p>
            <a:r>
              <a:rPr lang="en-US" sz="1600" b="1" dirty="0" smtClean="0">
                <a:solidFill>
                  <a:srgbClr val="FF0000"/>
                </a:solidFill>
                <a:latin typeface="Calibri" panose="020F0502020204030204" pitchFamily="34" charset="0"/>
              </a:rPr>
              <a:t>Premature Ventricular Contractions</a:t>
            </a:r>
            <a:endParaRPr lang="en-US" sz="1600" b="1" dirty="0">
              <a:solidFill>
                <a:srgbClr val="FF0000"/>
              </a:solidFill>
              <a:latin typeface="Calibri" panose="020F0502020204030204" pitchFamily="34" charset="0"/>
            </a:endParaRPr>
          </a:p>
        </p:txBody>
      </p:sp>
      <p:sp>
        <p:nvSpPr>
          <p:cNvPr id="27659" name="Text Box 15"/>
          <p:cNvSpPr txBox="1">
            <a:spLocks noChangeArrowheads="1"/>
          </p:cNvSpPr>
          <p:nvPr/>
        </p:nvSpPr>
        <p:spPr bwMode="auto">
          <a:xfrm>
            <a:off x="4648200" y="2046514"/>
            <a:ext cx="4419600" cy="1015663"/>
          </a:xfrm>
          <a:prstGeom prst="rect">
            <a:avLst/>
          </a:prstGeom>
          <a:noFill/>
          <a:ln w="9525">
            <a:noFill/>
            <a:miter lim="800000"/>
            <a:headEnd/>
            <a:tailEnd/>
          </a:ln>
        </p:spPr>
        <p:txBody>
          <a:bodyPr wrap="square">
            <a:spAutoFit/>
          </a:bodyPr>
          <a:lstStyle/>
          <a:p>
            <a:r>
              <a:rPr lang="en-US" sz="1600" b="1" dirty="0">
                <a:solidFill>
                  <a:srgbClr val="FF0000"/>
                </a:solidFill>
                <a:latin typeface="Calibri" panose="020F0502020204030204" pitchFamily="34" charset="0"/>
              </a:rPr>
              <a:t>Ventricular Tachycardia</a:t>
            </a:r>
            <a:r>
              <a:rPr lang="en-US" sz="1600" dirty="0">
                <a:solidFill>
                  <a:srgbClr val="FF0000"/>
                </a:solidFill>
                <a:latin typeface="Calibri" panose="020F0502020204030204" pitchFamily="34" charset="0"/>
              </a:rPr>
              <a:t>:  </a:t>
            </a:r>
            <a:r>
              <a:rPr lang="en-US" sz="1400" dirty="0">
                <a:latin typeface="Calibri" panose="020F0502020204030204" pitchFamily="34" charset="0"/>
              </a:rPr>
              <a:t>3 categories:  Stable, Unstable, or </a:t>
            </a:r>
            <a:r>
              <a:rPr lang="en-US" sz="1400" dirty="0" err="1">
                <a:latin typeface="Calibri" panose="020F0502020204030204" pitchFamily="34" charset="0"/>
              </a:rPr>
              <a:t>Pulseless</a:t>
            </a:r>
            <a:r>
              <a:rPr lang="en-US" sz="1400" dirty="0">
                <a:latin typeface="Calibri" panose="020F0502020204030204" pitchFamily="34" charset="0"/>
              </a:rPr>
              <a:t>.  Treatment based on the category.  Stable: </a:t>
            </a:r>
            <a:r>
              <a:rPr lang="en-US" sz="1400" dirty="0" err="1">
                <a:latin typeface="Calibri" panose="020F0502020204030204" pitchFamily="34" charset="0"/>
              </a:rPr>
              <a:t>antiarrhythmics</a:t>
            </a:r>
            <a:r>
              <a:rPr lang="en-US" sz="1400" dirty="0">
                <a:latin typeface="Calibri" panose="020F0502020204030204" pitchFamily="34" charset="0"/>
              </a:rPr>
              <a:t>, Unstable:  </a:t>
            </a:r>
            <a:r>
              <a:rPr lang="en-US" sz="1400" dirty="0" err="1">
                <a:latin typeface="Calibri" panose="020F0502020204030204" pitchFamily="34" charset="0"/>
              </a:rPr>
              <a:t>Cardiovert</a:t>
            </a:r>
            <a:r>
              <a:rPr lang="en-US" sz="1400" dirty="0">
                <a:latin typeface="Calibri" panose="020F0502020204030204" pitchFamily="34" charset="0"/>
              </a:rPr>
              <a:t>, </a:t>
            </a:r>
            <a:r>
              <a:rPr lang="en-US" sz="1400" dirty="0" err="1">
                <a:latin typeface="Calibri" panose="020F0502020204030204" pitchFamily="34" charset="0"/>
              </a:rPr>
              <a:t>PulseLess</a:t>
            </a:r>
            <a:r>
              <a:rPr lang="en-US" sz="1400" dirty="0">
                <a:latin typeface="Calibri" panose="020F0502020204030204" pitchFamily="34" charset="0"/>
              </a:rPr>
              <a:t>:  Defibrillation</a:t>
            </a:r>
            <a:endParaRPr lang="en-US" dirty="0">
              <a:latin typeface="Calibri" panose="020F0502020204030204" pitchFamily="34" charset="0"/>
            </a:endParaRPr>
          </a:p>
        </p:txBody>
      </p:sp>
      <p:sp>
        <p:nvSpPr>
          <p:cNvPr id="27660" name="Text Box 16"/>
          <p:cNvSpPr txBox="1">
            <a:spLocks noChangeArrowheads="1"/>
          </p:cNvSpPr>
          <p:nvPr/>
        </p:nvSpPr>
        <p:spPr bwMode="auto">
          <a:xfrm>
            <a:off x="4648200" y="3352800"/>
            <a:ext cx="3902075" cy="553998"/>
          </a:xfrm>
          <a:prstGeom prst="rect">
            <a:avLst/>
          </a:prstGeom>
          <a:noFill/>
          <a:ln w="9525">
            <a:noFill/>
            <a:miter lim="800000"/>
            <a:headEnd/>
            <a:tailEnd/>
          </a:ln>
        </p:spPr>
        <p:txBody>
          <a:bodyPr>
            <a:spAutoFit/>
          </a:bodyPr>
          <a:lstStyle/>
          <a:p>
            <a:r>
              <a:rPr lang="en-US" sz="1600" b="1" dirty="0" err="1">
                <a:solidFill>
                  <a:srgbClr val="FF0000"/>
                </a:solidFill>
                <a:latin typeface="Calibri" panose="020F0502020204030204" pitchFamily="34" charset="0"/>
              </a:rPr>
              <a:t>IdioVentricular</a:t>
            </a:r>
            <a:r>
              <a:rPr lang="en-US" sz="1600" b="1" dirty="0">
                <a:solidFill>
                  <a:srgbClr val="FF0000"/>
                </a:solidFill>
                <a:latin typeface="Calibri" panose="020F0502020204030204" pitchFamily="34" charset="0"/>
              </a:rPr>
              <a:t> Rhythm</a:t>
            </a:r>
            <a:r>
              <a:rPr lang="en-US" sz="1600" dirty="0">
                <a:solidFill>
                  <a:srgbClr val="FF0000"/>
                </a:solidFill>
                <a:latin typeface="Calibri" panose="020F0502020204030204" pitchFamily="34" charset="0"/>
              </a:rPr>
              <a:t>:  </a:t>
            </a:r>
            <a:r>
              <a:rPr lang="en-US" sz="1400" dirty="0">
                <a:latin typeface="Calibri" panose="020F0502020204030204" pitchFamily="34" charset="0"/>
              </a:rPr>
              <a:t>rhythm of the ventricles 20-50/</a:t>
            </a:r>
            <a:r>
              <a:rPr lang="en-US" sz="1400" dirty="0" err="1">
                <a:latin typeface="Calibri" panose="020F0502020204030204" pitchFamily="34" charset="0"/>
              </a:rPr>
              <a:t>mn</a:t>
            </a:r>
            <a:r>
              <a:rPr lang="en-US" sz="1400" dirty="0">
                <a:latin typeface="Calibri" panose="020F0502020204030204" pitchFamily="34" charset="0"/>
              </a:rPr>
              <a:t>, wide QRS</a:t>
            </a:r>
            <a:endParaRPr lang="en-US" dirty="0">
              <a:latin typeface="Calibri" panose="020F0502020204030204" pitchFamily="34" charset="0"/>
            </a:endParaRPr>
          </a:p>
        </p:txBody>
      </p:sp>
      <p:sp>
        <p:nvSpPr>
          <p:cNvPr id="27661" name="Text Box 17"/>
          <p:cNvSpPr txBox="1">
            <a:spLocks noChangeArrowheads="1"/>
          </p:cNvSpPr>
          <p:nvPr/>
        </p:nvSpPr>
        <p:spPr bwMode="auto">
          <a:xfrm>
            <a:off x="6080125" y="4537075"/>
            <a:ext cx="2149475" cy="366713"/>
          </a:xfrm>
          <a:prstGeom prst="rect">
            <a:avLst/>
          </a:prstGeom>
          <a:noFill/>
          <a:ln w="9525">
            <a:noFill/>
            <a:miter lim="800000"/>
            <a:headEnd/>
            <a:tailEnd/>
          </a:ln>
        </p:spPr>
        <p:txBody>
          <a:bodyPr>
            <a:spAutoFit/>
          </a:bodyPr>
          <a:lstStyle/>
          <a:p>
            <a:endParaRPr lang="en-US"/>
          </a:p>
        </p:txBody>
      </p:sp>
      <p:sp>
        <p:nvSpPr>
          <p:cNvPr id="27662" name="Text Box 18"/>
          <p:cNvSpPr txBox="1">
            <a:spLocks noChangeArrowheads="1"/>
          </p:cNvSpPr>
          <p:nvPr/>
        </p:nvSpPr>
        <p:spPr bwMode="auto">
          <a:xfrm>
            <a:off x="4615543" y="4372655"/>
            <a:ext cx="3276600" cy="1077218"/>
          </a:xfrm>
          <a:prstGeom prst="rect">
            <a:avLst/>
          </a:prstGeom>
          <a:noFill/>
          <a:ln w="9525">
            <a:noFill/>
            <a:miter lim="800000"/>
            <a:headEnd/>
            <a:tailEnd/>
          </a:ln>
        </p:spPr>
        <p:txBody>
          <a:bodyPr wrap="square">
            <a:spAutoFit/>
          </a:bodyPr>
          <a:lstStyle/>
          <a:p>
            <a:r>
              <a:rPr lang="en-US" sz="1600" b="1" dirty="0">
                <a:solidFill>
                  <a:srgbClr val="FF0000"/>
                </a:solidFill>
                <a:latin typeface="Calibri" panose="020F0502020204030204" pitchFamily="34" charset="0"/>
              </a:rPr>
              <a:t>Ventricular Fibrillation</a:t>
            </a:r>
          </a:p>
          <a:p>
            <a:r>
              <a:rPr lang="en-US" sz="1600" dirty="0">
                <a:latin typeface="Calibri" panose="020F0502020204030204" pitchFamily="34" charset="0"/>
              </a:rPr>
              <a:t>Treatment:  Defibrillation, </a:t>
            </a:r>
            <a:r>
              <a:rPr lang="en-US" sz="1600" dirty="0" smtClean="0">
                <a:latin typeface="Calibri" panose="020F0502020204030204" pitchFamily="34" charset="0"/>
              </a:rPr>
              <a:t>CPR, Epinephrine </a:t>
            </a:r>
            <a:r>
              <a:rPr lang="en-US" sz="1600" dirty="0">
                <a:latin typeface="Calibri" panose="020F0502020204030204" pitchFamily="34" charset="0"/>
              </a:rPr>
              <a:t>or Vasopressin, and </a:t>
            </a:r>
            <a:r>
              <a:rPr lang="en-US" sz="1600" dirty="0" err="1">
                <a:latin typeface="Calibri" panose="020F0502020204030204" pitchFamily="34" charset="0"/>
              </a:rPr>
              <a:t>antiarrhythmics</a:t>
            </a:r>
            <a:endParaRPr lang="en-US" sz="1600" dirty="0">
              <a:latin typeface="Calibri" panose="020F0502020204030204" pitchFamily="34" charset="0"/>
            </a:endParaRPr>
          </a:p>
        </p:txBody>
      </p:sp>
      <p:sp>
        <p:nvSpPr>
          <p:cNvPr id="27663" name="Text Box 19"/>
          <p:cNvSpPr txBox="1">
            <a:spLocks noChangeArrowheads="1"/>
          </p:cNvSpPr>
          <p:nvPr/>
        </p:nvSpPr>
        <p:spPr bwMode="auto">
          <a:xfrm>
            <a:off x="4572000" y="5638800"/>
            <a:ext cx="4130675" cy="984885"/>
          </a:xfrm>
          <a:prstGeom prst="rect">
            <a:avLst/>
          </a:prstGeom>
          <a:noFill/>
          <a:ln w="9525">
            <a:noFill/>
            <a:miter lim="800000"/>
            <a:headEnd/>
            <a:tailEnd/>
          </a:ln>
        </p:spPr>
        <p:txBody>
          <a:bodyPr>
            <a:spAutoFit/>
          </a:bodyPr>
          <a:lstStyle/>
          <a:p>
            <a:r>
              <a:rPr lang="en-US" sz="1600" b="1" dirty="0" err="1">
                <a:solidFill>
                  <a:srgbClr val="FF0000"/>
                </a:solidFill>
                <a:latin typeface="Calibri" panose="020F0502020204030204" pitchFamily="34" charset="0"/>
              </a:rPr>
              <a:t>Torsades</a:t>
            </a:r>
            <a:r>
              <a:rPr lang="en-US" sz="1600" b="1" dirty="0">
                <a:solidFill>
                  <a:srgbClr val="FF0000"/>
                </a:solidFill>
                <a:latin typeface="Calibri" panose="020F0502020204030204" pitchFamily="34" charset="0"/>
              </a:rPr>
              <a:t> de Pointes</a:t>
            </a:r>
            <a:r>
              <a:rPr lang="en-US" sz="1400" dirty="0">
                <a:solidFill>
                  <a:srgbClr val="FF0000"/>
                </a:solidFill>
                <a:latin typeface="Calibri" panose="020F0502020204030204" pitchFamily="34" charset="0"/>
              </a:rPr>
              <a:t>:  </a:t>
            </a:r>
            <a:r>
              <a:rPr lang="en-US" sz="1400" dirty="0">
                <a:latin typeface="Calibri" panose="020F0502020204030204" pitchFamily="34" charset="0"/>
              </a:rPr>
              <a:t>a rapid ventricular tachycardia with </a:t>
            </a:r>
            <a:r>
              <a:rPr lang="en-US" sz="1400" b="1" dirty="0">
                <a:latin typeface="Calibri" panose="020F0502020204030204" pitchFamily="34" charset="0"/>
              </a:rPr>
              <a:t>twisting of the QRS Complex around the baseline.  </a:t>
            </a:r>
            <a:r>
              <a:rPr lang="en-US" sz="1400" dirty="0">
                <a:latin typeface="Calibri" panose="020F0502020204030204" pitchFamily="34" charset="0"/>
              </a:rPr>
              <a:t>Check the Mg Level; also associated with Long QT Syndrome</a:t>
            </a:r>
          </a:p>
        </p:txBody>
      </p:sp>
      <p:pic>
        <p:nvPicPr>
          <p:cNvPr id="25602" name="Picture 2" descr="http://4.bp.blogspot.com/_4D_5qz9_SkA/SlW22TDvZpI/AAAAAAAAAWE/jlP8hiO5Cro/s320/ventricular+fibrillation.gif"/>
          <p:cNvPicPr>
            <a:picLocks noChangeAspect="1" noChangeArrowheads="1"/>
          </p:cNvPicPr>
          <p:nvPr/>
        </p:nvPicPr>
        <p:blipFill>
          <a:blip r:embed="rId5" cstate="print"/>
          <a:srcRect/>
          <a:stretch>
            <a:fillRect/>
          </a:stretch>
        </p:blipFill>
        <p:spPr bwMode="auto">
          <a:xfrm>
            <a:off x="783771" y="5688329"/>
            <a:ext cx="3624943" cy="885825"/>
          </a:xfrm>
          <a:prstGeom prst="rect">
            <a:avLst/>
          </a:prstGeom>
          <a:noFill/>
        </p:spPr>
      </p:pic>
      <p:pic>
        <p:nvPicPr>
          <p:cNvPr id="37890" name="Picture 2" descr="http://www.12leads.com/Idioventricular-Generated.jpg"/>
          <p:cNvPicPr>
            <a:picLocks noChangeAspect="1" noChangeArrowheads="1"/>
          </p:cNvPicPr>
          <p:nvPr/>
        </p:nvPicPr>
        <p:blipFill>
          <a:blip r:embed="rId6" cstate="print"/>
          <a:srcRect/>
          <a:stretch>
            <a:fillRect/>
          </a:stretch>
        </p:blipFill>
        <p:spPr bwMode="auto">
          <a:xfrm>
            <a:off x="762000" y="3276600"/>
            <a:ext cx="3561079" cy="762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286000" y="0"/>
            <a:ext cx="5346700" cy="1028700"/>
          </a:xfrm>
        </p:spPr>
        <p:txBody>
          <a:bodyPr/>
          <a:lstStyle/>
          <a:p>
            <a:pPr eaLnBrk="1" hangingPunct="1"/>
            <a:r>
              <a:rPr lang="en-US" dirty="0" smtClean="0"/>
              <a:t>ASYSTOLE</a:t>
            </a:r>
          </a:p>
        </p:txBody>
      </p:sp>
      <p:sp>
        <p:nvSpPr>
          <p:cNvPr id="28674" name="Slide Number Placeholder 5"/>
          <p:cNvSpPr>
            <a:spLocks noGrp="1"/>
          </p:cNvSpPr>
          <p:nvPr>
            <p:ph type="sldNum" sz="quarter" idx="12"/>
          </p:nvPr>
        </p:nvSpPr>
        <p:spPr>
          <a:noFill/>
        </p:spPr>
        <p:txBody>
          <a:bodyPr/>
          <a:lstStyle/>
          <a:p>
            <a:fld id="{59DE7EDE-EB3F-4106-82B5-890AAA767AF3}" type="slidenum">
              <a:rPr lang="en-US" smtClean="0"/>
              <a:pPr/>
              <a:t>26</a:t>
            </a:fld>
            <a:endParaRPr lang="en-US" smtClean="0"/>
          </a:p>
        </p:txBody>
      </p:sp>
      <p:sp>
        <p:nvSpPr>
          <p:cNvPr id="28677" name="Rectangle 4"/>
          <p:cNvSpPr>
            <a:spLocks noChangeArrowheads="1"/>
          </p:cNvSpPr>
          <p:nvPr/>
        </p:nvSpPr>
        <p:spPr bwMode="auto">
          <a:xfrm>
            <a:off x="685800" y="1828800"/>
            <a:ext cx="7696200" cy="3657600"/>
          </a:xfrm>
          <a:prstGeom prst="rect">
            <a:avLst/>
          </a:prstGeom>
          <a:noFill/>
          <a:ln w="9525">
            <a:noFill/>
            <a:miter lim="800000"/>
            <a:headEnd/>
            <a:tailEnd/>
          </a:ln>
        </p:spPr>
        <p:txBody>
          <a:bodyPr/>
          <a:lstStyle/>
          <a:p>
            <a:pPr marL="342900" indent="-342900" eaLnBrk="1" hangingPunct="1">
              <a:spcBef>
                <a:spcPct val="20000"/>
              </a:spcBef>
              <a:buFontTx/>
              <a:buChar char="•"/>
            </a:pPr>
            <a:endParaRPr lang="en-US" sz="3200"/>
          </a:p>
        </p:txBody>
      </p:sp>
      <p:pic>
        <p:nvPicPr>
          <p:cNvPr id="28678" name="Picture 8" descr="Lead II rhythm generated asystole.JPG">
            <a:hlinkClick r:id="rId2"/>
          </p:cNvPr>
          <p:cNvPicPr>
            <a:picLocks noChangeAspect="1" noChangeArrowheads="1"/>
          </p:cNvPicPr>
          <p:nvPr/>
        </p:nvPicPr>
        <p:blipFill>
          <a:blip r:embed="rId3" cstate="print"/>
          <a:srcRect/>
          <a:stretch>
            <a:fillRect/>
          </a:stretch>
        </p:blipFill>
        <p:spPr bwMode="auto">
          <a:xfrm>
            <a:off x="1600199" y="838200"/>
            <a:ext cx="6912429" cy="1141571"/>
          </a:xfrm>
          <a:prstGeom prst="rect">
            <a:avLst/>
          </a:prstGeom>
          <a:noFill/>
          <a:ln w="9525">
            <a:noFill/>
            <a:miter lim="800000"/>
            <a:headEnd/>
            <a:tailEnd/>
          </a:ln>
        </p:spPr>
      </p:pic>
      <p:sp>
        <p:nvSpPr>
          <p:cNvPr id="28679" name="Text Box 9"/>
          <p:cNvSpPr txBox="1">
            <a:spLocks noChangeArrowheads="1"/>
          </p:cNvSpPr>
          <p:nvPr/>
        </p:nvSpPr>
        <p:spPr bwMode="auto">
          <a:xfrm>
            <a:off x="1371600" y="2322016"/>
            <a:ext cx="6454775" cy="4154984"/>
          </a:xfrm>
          <a:prstGeom prst="rect">
            <a:avLst/>
          </a:prstGeom>
          <a:noFill/>
          <a:ln w="9525">
            <a:noFill/>
            <a:miter lim="800000"/>
            <a:headEnd/>
            <a:tailEnd/>
          </a:ln>
        </p:spPr>
        <p:txBody>
          <a:bodyPr>
            <a:spAutoFit/>
          </a:bodyPr>
          <a:lstStyle/>
          <a:p>
            <a:pPr>
              <a:spcBef>
                <a:spcPct val="50000"/>
              </a:spcBef>
            </a:pPr>
            <a:r>
              <a:rPr lang="en-US" dirty="0" err="1">
                <a:solidFill>
                  <a:srgbClr val="FF0000"/>
                </a:solidFill>
                <a:latin typeface="Calibri" panose="020F0502020204030204" pitchFamily="34" charset="0"/>
              </a:rPr>
              <a:t>Asystole</a:t>
            </a:r>
            <a:r>
              <a:rPr lang="en-US" dirty="0">
                <a:latin typeface="Calibri" panose="020F0502020204030204" pitchFamily="34" charset="0"/>
              </a:rPr>
              <a:t>:  </a:t>
            </a:r>
            <a:r>
              <a:rPr lang="en-US" dirty="0" smtClean="0">
                <a:latin typeface="Calibri" panose="020F0502020204030204" pitchFamily="34" charset="0"/>
              </a:rPr>
              <a:t>Absence </a:t>
            </a:r>
            <a:r>
              <a:rPr lang="en-US" dirty="0">
                <a:latin typeface="Calibri" panose="020F0502020204030204" pitchFamily="34" charset="0"/>
              </a:rPr>
              <a:t>of any cardiac activity</a:t>
            </a:r>
          </a:p>
          <a:p>
            <a:pPr>
              <a:spcBef>
                <a:spcPct val="50000"/>
              </a:spcBef>
            </a:pPr>
            <a:r>
              <a:rPr lang="en-US" dirty="0">
                <a:latin typeface="Calibri" panose="020F0502020204030204" pitchFamily="34" charset="0"/>
              </a:rPr>
              <a:t>What are your first steps should you see this rhythm?</a:t>
            </a:r>
          </a:p>
          <a:p>
            <a:pPr>
              <a:spcBef>
                <a:spcPct val="50000"/>
              </a:spcBef>
            </a:pPr>
            <a:r>
              <a:rPr lang="en-US" dirty="0">
                <a:latin typeface="Calibri" panose="020F0502020204030204" pitchFamily="34" charset="0"/>
              </a:rPr>
              <a:t>	Check your patient and check the patient’s EKG </a:t>
            </a:r>
            <a:r>
              <a:rPr lang="en-US" dirty="0" smtClean="0">
                <a:latin typeface="Calibri" panose="020F0502020204030204" pitchFamily="34" charset="0"/>
              </a:rPr>
              <a:t>	leads</a:t>
            </a:r>
            <a:r>
              <a:rPr lang="en-US" dirty="0">
                <a:latin typeface="Calibri" panose="020F0502020204030204" pitchFamily="34" charset="0"/>
              </a:rPr>
              <a:t>.  	Assure that the patient is asystole, </a:t>
            </a:r>
            <a:r>
              <a:rPr lang="en-US" dirty="0" smtClean="0">
                <a:latin typeface="Calibri" panose="020F0502020204030204" pitchFamily="34" charset="0"/>
              </a:rPr>
              <a:t>	check </a:t>
            </a:r>
            <a:r>
              <a:rPr lang="en-US" dirty="0">
                <a:latin typeface="Calibri" panose="020F0502020204030204" pitchFamily="34" charset="0"/>
              </a:rPr>
              <a:t>the patient’s pulse and check the rhythm in </a:t>
            </a:r>
            <a:r>
              <a:rPr lang="en-US" dirty="0" smtClean="0">
                <a:latin typeface="Calibri" panose="020F0502020204030204" pitchFamily="34" charset="0"/>
              </a:rPr>
              <a:t>an </a:t>
            </a:r>
            <a:r>
              <a:rPr lang="en-US" dirty="0">
                <a:latin typeface="Calibri" panose="020F0502020204030204" pitchFamily="34" charset="0"/>
              </a:rPr>
              <a:t>alternate lead</a:t>
            </a:r>
          </a:p>
          <a:p>
            <a:pPr>
              <a:spcBef>
                <a:spcPct val="50000"/>
              </a:spcBef>
            </a:pPr>
            <a:r>
              <a:rPr lang="en-US" dirty="0">
                <a:latin typeface="Calibri" panose="020F0502020204030204" pitchFamily="34" charset="0"/>
              </a:rPr>
              <a:t>Still </a:t>
            </a:r>
            <a:r>
              <a:rPr lang="en-US" dirty="0" err="1">
                <a:latin typeface="Calibri" panose="020F0502020204030204" pitchFamily="34" charset="0"/>
              </a:rPr>
              <a:t>asystole</a:t>
            </a:r>
            <a:r>
              <a:rPr lang="en-US" dirty="0">
                <a:latin typeface="Calibri" panose="020F0502020204030204" pitchFamily="34" charset="0"/>
              </a:rPr>
              <a:t>?  Start CPR and </a:t>
            </a:r>
            <a:r>
              <a:rPr lang="en-US" dirty="0" smtClean="0">
                <a:latin typeface="Calibri" panose="020F0502020204030204" pitchFamily="34" charset="0"/>
              </a:rPr>
              <a:t>call </a:t>
            </a:r>
            <a:r>
              <a:rPr lang="en-US" dirty="0">
                <a:latin typeface="Calibri" panose="020F0502020204030204" pitchFamily="34" charset="0"/>
              </a:rPr>
              <a:t>a Code</a:t>
            </a:r>
          </a:p>
          <a:p>
            <a:pPr>
              <a:spcBef>
                <a:spcPct val="50000"/>
              </a:spcBef>
            </a:pPr>
            <a:r>
              <a:rPr lang="en-US" dirty="0">
                <a:latin typeface="Calibri" panose="020F0502020204030204" pitchFamily="34" charset="0"/>
              </a:rPr>
              <a:t>	Consider possible causes that may be reversible</a:t>
            </a:r>
          </a:p>
          <a:p>
            <a:pPr>
              <a:spcBef>
                <a:spcPct val="50000"/>
              </a:spcBef>
            </a:pPr>
            <a:r>
              <a:rPr lang="en-US" dirty="0" smtClean="0">
                <a:latin typeface="Calibri" panose="020F0502020204030204" pitchFamily="34" charset="0"/>
              </a:rPr>
              <a:t>Management and Treatment:</a:t>
            </a:r>
            <a:endParaRPr lang="en-US" dirty="0">
              <a:latin typeface="Calibri" panose="020F0502020204030204" pitchFamily="34" charset="0"/>
            </a:endParaRPr>
          </a:p>
          <a:p>
            <a:pPr>
              <a:spcBef>
                <a:spcPct val="50000"/>
              </a:spcBef>
            </a:pPr>
            <a:r>
              <a:rPr lang="en-US" dirty="0">
                <a:latin typeface="Calibri" panose="020F0502020204030204" pitchFamily="34" charset="0"/>
              </a:rPr>
              <a:t>	</a:t>
            </a:r>
            <a:r>
              <a:rPr lang="en-US" sz="1600" dirty="0">
                <a:latin typeface="Calibri" panose="020F0502020204030204" pitchFamily="34" charset="0"/>
              </a:rPr>
              <a:t>CPR</a:t>
            </a:r>
          </a:p>
          <a:p>
            <a:pPr>
              <a:spcBef>
                <a:spcPct val="50000"/>
              </a:spcBef>
            </a:pPr>
            <a:r>
              <a:rPr lang="en-US" sz="1600" dirty="0">
                <a:latin typeface="Calibri" panose="020F0502020204030204" pitchFamily="34" charset="0"/>
              </a:rPr>
              <a:t>	Epinephrine</a:t>
            </a:r>
          </a:p>
          <a:p>
            <a:pPr>
              <a:spcBef>
                <a:spcPct val="50000"/>
              </a:spcBef>
            </a:pPr>
            <a:r>
              <a:rPr lang="en-US" sz="1600"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314700" y="228600"/>
            <a:ext cx="4876800" cy="533400"/>
          </a:xfrm>
        </p:spPr>
        <p:txBody>
          <a:bodyPr>
            <a:normAutofit fontScale="90000"/>
          </a:bodyPr>
          <a:lstStyle/>
          <a:p>
            <a:pPr eaLnBrk="1" hangingPunct="1"/>
            <a:r>
              <a:rPr lang="en-US" dirty="0" smtClean="0"/>
              <a:t>PACEMAKERS</a:t>
            </a:r>
          </a:p>
        </p:txBody>
      </p:sp>
      <p:sp>
        <p:nvSpPr>
          <p:cNvPr id="29698" name="Slide Number Placeholder 5"/>
          <p:cNvSpPr>
            <a:spLocks noGrp="1"/>
          </p:cNvSpPr>
          <p:nvPr>
            <p:ph type="sldNum" sz="quarter" idx="12"/>
          </p:nvPr>
        </p:nvSpPr>
        <p:spPr>
          <a:noFill/>
        </p:spPr>
        <p:txBody>
          <a:bodyPr/>
          <a:lstStyle/>
          <a:p>
            <a:fld id="{E52DD860-D143-4BE3-8CBD-BB3E19A7DE1F}" type="slidenum">
              <a:rPr lang="en-US" smtClean="0"/>
              <a:pPr/>
              <a:t>27</a:t>
            </a:fld>
            <a:endParaRPr lang="en-US" smtClean="0"/>
          </a:p>
        </p:txBody>
      </p:sp>
      <p:pic>
        <p:nvPicPr>
          <p:cNvPr id="29700" name="Picture 5" descr="guidant_implant.gif"/>
          <p:cNvPicPr>
            <a:picLocks noChangeAspect="1" noChangeArrowheads="1"/>
          </p:cNvPicPr>
          <p:nvPr/>
        </p:nvPicPr>
        <p:blipFill>
          <a:blip r:embed="rId2" cstate="print"/>
          <a:srcRect/>
          <a:stretch>
            <a:fillRect/>
          </a:stretch>
        </p:blipFill>
        <p:spPr bwMode="auto">
          <a:xfrm>
            <a:off x="1143000" y="2819400"/>
            <a:ext cx="3810000" cy="3810000"/>
          </a:xfrm>
          <a:prstGeom prst="rect">
            <a:avLst/>
          </a:prstGeom>
          <a:noFill/>
          <a:ln w="9525">
            <a:noFill/>
            <a:miter lim="800000"/>
            <a:headEnd/>
            <a:tailEnd/>
          </a:ln>
        </p:spPr>
      </p:pic>
      <p:pic>
        <p:nvPicPr>
          <p:cNvPr id="29701" name="Picture 12" descr="pm-1.jpg"/>
          <p:cNvPicPr>
            <a:picLocks noChangeAspect="1" noChangeArrowheads="1"/>
          </p:cNvPicPr>
          <p:nvPr/>
        </p:nvPicPr>
        <p:blipFill>
          <a:blip r:embed="rId3" cstate="print"/>
          <a:srcRect/>
          <a:stretch>
            <a:fillRect/>
          </a:stretch>
        </p:blipFill>
        <p:spPr bwMode="auto">
          <a:xfrm>
            <a:off x="5410200" y="2895600"/>
            <a:ext cx="3505200" cy="3505200"/>
          </a:xfrm>
          <a:prstGeom prst="rect">
            <a:avLst/>
          </a:prstGeom>
          <a:noFill/>
          <a:ln w="9525">
            <a:noFill/>
            <a:miter lim="800000"/>
            <a:headEnd/>
            <a:tailEnd/>
          </a:ln>
        </p:spPr>
      </p:pic>
      <p:sp>
        <p:nvSpPr>
          <p:cNvPr id="29702" name="Text Box 13"/>
          <p:cNvSpPr txBox="1">
            <a:spLocks noChangeArrowheads="1"/>
          </p:cNvSpPr>
          <p:nvPr/>
        </p:nvSpPr>
        <p:spPr bwMode="auto">
          <a:xfrm>
            <a:off x="7315200" y="4106863"/>
            <a:ext cx="1447800" cy="366712"/>
          </a:xfrm>
          <a:prstGeom prst="rect">
            <a:avLst/>
          </a:prstGeom>
          <a:noFill/>
          <a:ln w="9525">
            <a:noFill/>
            <a:miter lim="800000"/>
            <a:headEnd/>
            <a:tailEnd/>
          </a:ln>
        </p:spPr>
        <p:txBody>
          <a:bodyPr>
            <a:spAutoFit/>
          </a:bodyPr>
          <a:lstStyle/>
          <a:p>
            <a:pPr>
              <a:spcBef>
                <a:spcPct val="50000"/>
              </a:spcBef>
            </a:pPr>
            <a:r>
              <a:rPr lang="en-US"/>
              <a:t>Pacemaker</a:t>
            </a:r>
          </a:p>
        </p:txBody>
      </p:sp>
      <p:sp>
        <p:nvSpPr>
          <p:cNvPr id="29703" name="Text Box 14"/>
          <p:cNvSpPr txBox="1">
            <a:spLocks noChangeArrowheads="1"/>
          </p:cNvSpPr>
          <p:nvPr/>
        </p:nvSpPr>
        <p:spPr bwMode="auto">
          <a:xfrm>
            <a:off x="5334000" y="4876800"/>
            <a:ext cx="838200" cy="366713"/>
          </a:xfrm>
          <a:prstGeom prst="rect">
            <a:avLst/>
          </a:prstGeom>
          <a:noFill/>
          <a:ln w="9525">
            <a:noFill/>
            <a:miter lim="800000"/>
            <a:headEnd/>
            <a:tailEnd/>
          </a:ln>
        </p:spPr>
        <p:txBody>
          <a:bodyPr>
            <a:spAutoFit/>
          </a:bodyPr>
          <a:lstStyle/>
          <a:p>
            <a:r>
              <a:rPr lang="en-US" dirty="0"/>
              <a:t>Atria</a:t>
            </a:r>
          </a:p>
        </p:txBody>
      </p:sp>
      <p:sp>
        <p:nvSpPr>
          <p:cNvPr id="29704" name="Text Box 15"/>
          <p:cNvSpPr txBox="1">
            <a:spLocks noChangeArrowheads="1"/>
          </p:cNvSpPr>
          <p:nvPr/>
        </p:nvSpPr>
        <p:spPr bwMode="auto">
          <a:xfrm>
            <a:off x="5562600" y="5943600"/>
            <a:ext cx="1371600" cy="366713"/>
          </a:xfrm>
          <a:prstGeom prst="rect">
            <a:avLst/>
          </a:prstGeom>
          <a:noFill/>
          <a:ln w="9525">
            <a:noFill/>
            <a:miter lim="800000"/>
            <a:headEnd/>
            <a:tailEnd/>
          </a:ln>
        </p:spPr>
        <p:txBody>
          <a:bodyPr>
            <a:spAutoFit/>
          </a:bodyPr>
          <a:lstStyle/>
          <a:p>
            <a:pPr>
              <a:spcBef>
                <a:spcPct val="50000"/>
              </a:spcBef>
            </a:pPr>
            <a:r>
              <a:rPr lang="en-US" dirty="0"/>
              <a:t>Ventricle</a:t>
            </a:r>
          </a:p>
        </p:txBody>
      </p:sp>
      <p:sp>
        <p:nvSpPr>
          <p:cNvPr id="29705" name="Text Box 16"/>
          <p:cNvSpPr txBox="1">
            <a:spLocks noChangeArrowheads="1"/>
          </p:cNvSpPr>
          <p:nvPr/>
        </p:nvSpPr>
        <p:spPr bwMode="auto">
          <a:xfrm>
            <a:off x="1143000" y="762000"/>
            <a:ext cx="7712075" cy="1200329"/>
          </a:xfrm>
          <a:prstGeom prst="rect">
            <a:avLst/>
          </a:prstGeom>
          <a:noFill/>
          <a:ln w="9525">
            <a:noFill/>
            <a:miter lim="800000"/>
            <a:headEnd/>
            <a:tailEnd/>
          </a:ln>
        </p:spPr>
        <p:txBody>
          <a:bodyPr>
            <a:spAutoFit/>
          </a:bodyPr>
          <a:lstStyle/>
          <a:p>
            <a:r>
              <a:rPr lang="en-US" dirty="0">
                <a:latin typeface="Calibri" panose="020F0502020204030204" pitchFamily="34" charset="0"/>
              </a:rPr>
              <a:t>Always check out what type of pacemaker your patient has.  Is it VVI (Paces the ventricles, Senses in the ventricles, and action is Inhibited) or is it a Dual Pacemaker, </a:t>
            </a:r>
            <a:r>
              <a:rPr lang="en-US" dirty="0" smtClean="0">
                <a:latin typeface="Calibri" panose="020F0502020204030204" pitchFamily="34" charset="0"/>
              </a:rPr>
              <a:t>pacing and sensing </a:t>
            </a:r>
            <a:r>
              <a:rPr lang="en-US" dirty="0">
                <a:latin typeface="Calibri" panose="020F0502020204030204" pitchFamily="34" charset="0"/>
              </a:rPr>
              <a:t>both the Atria and the Ventricles.  Also does it have capability of </a:t>
            </a:r>
            <a:r>
              <a:rPr lang="en-US" dirty="0" err="1">
                <a:latin typeface="Calibri" panose="020F0502020204030204" pitchFamily="34" charset="0"/>
              </a:rPr>
              <a:t>Cardioversion</a:t>
            </a:r>
            <a:r>
              <a:rPr lang="en-US" dirty="0">
                <a:latin typeface="Calibri" panose="020F0502020204030204" pitchFamily="34" charset="0"/>
              </a:rPr>
              <a:t> and/or Defibrillation.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362200" y="152400"/>
            <a:ext cx="5194300" cy="990600"/>
          </a:xfrm>
        </p:spPr>
        <p:txBody>
          <a:bodyPr/>
          <a:lstStyle/>
          <a:p>
            <a:pPr eaLnBrk="1" hangingPunct="1"/>
            <a:r>
              <a:rPr lang="en-US" dirty="0" smtClean="0"/>
              <a:t>PACEMAKERS</a:t>
            </a:r>
          </a:p>
        </p:txBody>
      </p:sp>
      <p:sp>
        <p:nvSpPr>
          <p:cNvPr id="30724" name="Rectangle 3"/>
          <p:cNvSpPr>
            <a:spLocks noGrp="1" noChangeArrowheads="1"/>
          </p:cNvSpPr>
          <p:nvPr>
            <p:ph idx="1"/>
          </p:nvPr>
        </p:nvSpPr>
        <p:spPr>
          <a:xfrm>
            <a:off x="1143000" y="1981200"/>
            <a:ext cx="7696200" cy="4343400"/>
          </a:xfrm>
        </p:spPr>
        <p:txBody>
          <a:bodyPr/>
          <a:lstStyle/>
          <a:p>
            <a:pPr eaLnBrk="1" hangingPunct="1">
              <a:lnSpc>
                <a:spcPct val="90000"/>
              </a:lnSpc>
            </a:pPr>
            <a:r>
              <a:rPr lang="en-US" sz="2400" dirty="0" smtClean="0"/>
              <a:t>Actions:  Paces, Senses, and responds (Triggered)  or may be Inhibited (i.e., pacemaker will fire if heart rate falls below or above set rate on pacemaker.</a:t>
            </a:r>
          </a:p>
          <a:p>
            <a:pPr lvl="1" eaLnBrk="1" hangingPunct="1">
              <a:lnSpc>
                <a:spcPct val="90000"/>
              </a:lnSpc>
            </a:pPr>
            <a:r>
              <a:rPr lang="en-US" sz="2000" b="1" dirty="0" smtClean="0"/>
              <a:t>Triggered Pacemaker</a:t>
            </a:r>
            <a:r>
              <a:rPr lang="en-US" sz="2000" dirty="0" smtClean="0"/>
              <a:t>:  pacemaker has a fixed rate and fires at that rate continuously regardless of patient’s underlying cardiac activity</a:t>
            </a:r>
          </a:p>
          <a:p>
            <a:pPr lvl="1" eaLnBrk="1" hangingPunct="1">
              <a:lnSpc>
                <a:spcPct val="90000"/>
              </a:lnSpc>
            </a:pPr>
            <a:r>
              <a:rPr lang="en-US" sz="2000" b="1" dirty="0" smtClean="0"/>
              <a:t>Inhibited Pacemaker</a:t>
            </a:r>
            <a:r>
              <a:rPr lang="en-US" sz="2000" dirty="0" smtClean="0"/>
              <a:t>:  pacemaker fires only when needed; a demand-type pacemaker; they inhibit their stimulus when they sense the patient’s cardiac activity</a:t>
            </a:r>
          </a:p>
          <a:p>
            <a:pPr eaLnBrk="1" hangingPunct="1">
              <a:lnSpc>
                <a:spcPct val="90000"/>
              </a:lnSpc>
            </a:pPr>
            <a:r>
              <a:rPr lang="en-US" sz="2400" dirty="0" smtClean="0"/>
              <a:t>Additional Actions of a pacemaker may include ability to </a:t>
            </a:r>
            <a:r>
              <a:rPr lang="en-US" sz="2400" dirty="0" err="1" smtClean="0"/>
              <a:t>cardiovert</a:t>
            </a:r>
            <a:r>
              <a:rPr lang="en-US" sz="2400" dirty="0" smtClean="0"/>
              <a:t> and defibrillate</a:t>
            </a:r>
          </a:p>
        </p:txBody>
      </p:sp>
      <p:sp>
        <p:nvSpPr>
          <p:cNvPr id="30722" name="Slide Number Placeholder 5"/>
          <p:cNvSpPr>
            <a:spLocks noGrp="1"/>
          </p:cNvSpPr>
          <p:nvPr>
            <p:ph type="sldNum" sz="quarter" idx="12"/>
          </p:nvPr>
        </p:nvSpPr>
        <p:spPr>
          <a:noFill/>
        </p:spPr>
        <p:txBody>
          <a:bodyPr/>
          <a:lstStyle/>
          <a:p>
            <a:fld id="{B55D64C9-817F-4B1C-8E11-3400378C2192}"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52600" y="152400"/>
            <a:ext cx="5803900" cy="914400"/>
          </a:xfrm>
        </p:spPr>
        <p:txBody>
          <a:bodyPr/>
          <a:lstStyle/>
          <a:p>
            <a:r>
              <a:rPr lang="en-US" dirty="0" smtClean="0"/>
              <a:t>WHY A PACEMAKER?</a:t>
            </a:r>
          </a:p>
        </p:txBody>
      </p:sp>
      <p:sp>
        <p:nvSpPr>
          <p:cNvPr id="31747" name="Content Placeholder 2"/>
          <p:cNvSpPr>
            <a:spLocks noGrp="1"/>
          </p:cNvSpPr>
          <p:nvPr>
            <p:ph idx="1"/>
          </p:nvPr>
        </p:nvSpPr>
        <p:spPr>
          <a:xfrm>
            <a:off x="1143000" y="1371600"/>
            <a:ext cx="7239000" cy="4724400"/>
          </a:xfrm>
        </p:spPr>
        <p:txBody>
          <a:bodyPr>
            <a:normAutofit/>
          </a:bodyPr>
          <a:lstStyle/>
          <a:p>
            <a:r>
              <a:rPr lang="en-US" dirty="0" smtClean="0"/>
              <a:t>Pacemakers:  Often placed for symptomatic </a:t>
            </a:r>
            <a:r>
              <a:rPr lang="en-US" dirty="0" err="1" smtClean="0"/>
              <a:t>bradycardia</a:t>
            </a:r>
            <a:r>
              <a:rPr lang="en-US" dirty="0" smtClean="0"/>
              <a:t>, blocks, or SA Node Failure</a:t>
            </a:r>
          </a:p>
          <a:p>
            <a:r>
              <a:rPr lang="en-US" dirty="0" smtClean="0"/>
              <a:t>Bi-Ventricular Pacemakers:  placed for Heart Failure, with or without </a:t>
            </a:r>
            <a:r>
              <a:rPr lang="en-US" dirty="0" err="1" smtClean="0"/>
              <a:t>bradycardia</a:t>
            </a:r>
            <a:endParaRPr lang="en-US" dirty="0" smtClean="0"/>
          </a:p>
          <a:p>
            <a:r>
              <a:rPr lang="en-US" dirty="0" smtClean="0"/>
              <a:t>Defibrillators/</a:t>
            </a:r>
            <a:r>
              <a:rPr lang="en-US" dirty="0" err="1" smtClean="0"/>
              <a:t>Cardioversion</a:t>
            </a:r>
            <a:r>
              <a:rPr lang="en-US" dirty="0" smtClean="0"/>
              <a:t>: recurrent SVT and VT rhythms</a:t>
            </a:r>
          </a:p>
          <a:p>
            <a:r>
              <a:rPr lang="en-US" dirty="0" smtClean="0"/>
              <a:t>Bi-Ventricular Defibrillators:  for combination treatment of </a:t>
            </a:r>
            <a:r>
              <a:rPr lang="en-US" dirty="0" err="1" smtClean="0"/>
              <a:t>Vtach</a:t>
            </a:r>
            <a:r>
              <a:rPr lang="en-US" dirty="0" smtClean="0"/>
              <a:t>/</a:t>
            </a:r>
            <a:r>
              <a:rPr lang="en-US" dirty="0" err="1" smtClean="0"/>
              <a:t>Vfib</a:t>
            </a:r>
            <a:r>
              <a:rPr lang="en-US" dirty="0" smtClean="0"/>
              <a:t> and Heart Failure</a:t>
            </a:r>
          </a:p>
        </p:txBody>
      </p:sp>
      <p:sp>
        <p:nvSpPr>
          <p:cNvPr id="31748" name="Slide Number Placeholder 3"/>
          <p:cNvSpPr>
            <a:spLocks noGrp="1"/>
          </p:cNvSpPr>
          <p:nvPr>
            <p:ph type="sldNum" sz="quarter" idx="12"/>
          </p:nvPr>
        </p:nvSpPr>
        <p:spPr>
          <a:noFill/>
        </p:spPr>
        <p:txBody>
          <a:bodyPr/>
          <a:lstStyle/>
          <a:p>
            <a:fld id="{F060230E-5A3F-45DF-B124-3E880410B57D}"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133600" y="0"/>
            <a:ext cx="5422900" cy="1371600"/>
          </a:xfrm>
        </p:spPr>
        <p:txBody>
          <a:bodyPr/>
          <a:lstStyle/>
          <a:p>
            <a:pPr eaLnBrk="1" hangingPunct="1"/>
            <a:r>
              <a:rPr lang="en-US" dirty="0" smtClean="0"/>
              <a:t>THE HEART</a:t>
            </a:r>
          </a:p>
        </p:txBody>
      </p:sp>
      <p:sp>
        <p:nvSpPr>
          <p:cNvPr id="5122" name="Slide Number Placeholder 5"/>
          <p:cNvSpPr>
            <a:spLocks noGrp="1"/>
          </p:cNvSpPr>
          <p:nvPr>
            <p:ph type="sldNum" sz="quarter" idx="12"/>
          </p:nvPr>
        </p:nvSpPr>
        <p:spPr>
          <a:noFill/>
        </p:spPr>
        <p:txBody>
          <a:bodyPr/>
          <a:lstStyle/>
          <a:p>
            <a:fld id="{BEC4451D-E675-44C8-BEE1-609AA2E2D149}" type="slidenum">
              <a:rPr lang="en-US" smtClean="0"/>
              <a:pPr/>
              <a:t>3</a:t>
            </a:fld>
            <a:endParaRPr lang="en-US" dirty="0" smtClean="0"/>
          </a:p>
        </p:txBody>
      </p:sp>
      <p:pic>
        <p:nvPicPr>
          <p:cNvPr id="5125" name="Picture 5" descr="interior_heart_anatomy"/>
          <p:cNvPicPr>
            <a:picLocks noChangeAspect="1" noChangeArrowheads="1"/>
          </p:cNvPicPr>
          <p:nvPr/>
        </p:nvPicPr>
        <p:blipFill>
          <a:blip r:embed="rId2" cstate="print"/>
          <a:srcRect/>
          <a:stretch>
            <a:fillRect/>
          </a:stretch>
        </p:blipFill>
        <p:spPr bwMode="auto">
          <a:xfrm>
            <a:off x="2362200" y="1219200"/>
            <a:ext cx="512127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447800" y="-228600"/>
            <a:ext cx="7848600" cy="1600200"/>
          </a:xfrm>
        </p:spPr>
        <p:txBody>
          <a:bodyPr/>
          <a:lstStyle/>
          <a:p>
            <a:r>
              <a:rPr lang="en-US" sz="3600" dirty="0" smtClean="0"/>
              <a:t>Codes to determine the type of pacemaker your patient has.</a:t>
            </a:r>
          </a:p>
        </p:txBody>
      </p:sp>
      <p:sp>
        <p:nvSpPr>
          <p:cNvPr id="32771" name="Content Placeholder 2"/>
          <p:cNvSpPr>
            <a:spLocks noGrp="1"/>
          </p:cNvSpPr>
          <p:nvPr>
            <p:ph idx="1"/>
          </p:nvPr>
        </p:nvSpPr>
        <p:spPr>
          <a:xfrm>
            <a:off x="1066800" y="1447800"/>
            <a:ext cx="7696200" cy="4343400"/>
          </a:xfrm>
        </p:spPr>
        <p:txBody>
          <a:bodyPr/>
          <a:lstStyle/>
          <a:p>
            <a:r>
              <a:rPr lang="en-US" sz="2000" b="1" u="sng" dirty="0" smtClean="0"/>
              <a:t>Chamber Paced</a:t>
            </a:r>
            <a:r>
              <a:rPr lang="en-US" sz="2000" dirty="0" smtClean="0"/>
              <a:t>:  V=Ventricle  A=Atria  D=Dual Chamber  S=Single  Chamber   O=None</a:t>
            </a:r>
          </a:p>
          <a:p>
            <a:r>
              <a:rPr lang="en-US" sz="2000" b="1" u="sng" dirty="0" smtClean="0"/>
              <a:t>Chamber Sensed</a:t>
            </a:r>
            <a:r>
              <a:rPr lang="en-US" sz="2000" dirty="0" smtClean="0"/>
              <a:t>:  V=Ventricle  A=Atria  D=Dual Chamber  S=Single Chamber   O=None</a:t>
            </a:r>
          </a:p>
          <a:p>
            <a:r>
              <a:rPr lang="en-US" sz="2000" b="1" u="sng" dirty="0" smtClean="0"/>
              <a:t>Mode of Response</a:t>
            </a:r>
            <a:r>
              <a:rPr lang="en-US" sz="2000" dirty="0" smtClean="0"/>
              <a:t>:   T=Triggered  I=Inhibited   D=Dual (both)   O=None</a:t>
            </a:r>
          </a:p>
          <a:p>
            <a:r>
              <a:rPr lang="en-US" sz="2000" b="1" u="sng" dirty="0" smtClean="0"/>
              <a:t>Programmable/Rate Response</a:t>
            </a:r>
            <a:r>
              <a:rPr lang="en-US" sz="2000" dirty="0" smtClean="0"/>
              <a:t>:   P=Programmable  M=</a:t>
            </a:r>
            <a:r>
              <a:rPr lang="en-US" sz="2000" dirty="0" err="1" smtClean="0"/>
              <a:t>Multiprogrammable</a:t>
            </a:r>
            <a:r>
              <a:rPr lang="en-US" sz="2000" dirty="0" smtClean="0"/>
              <a:t>  C=Communicating   R=Rate Responsive   O=None</a:t>
            </a:r>
          </a:p>
          <a:p>
            <a:r>
              <a:rPr lang="en-US" sz="2000" b="1" u="sng" dirty="0" smtClean="0"/>
              <a:t>Arrhythmia/Anti-tachycardia  Control</a:t>
            </a:r>
            <a:r>
              <a:rPr lang="en-US" sz="2000" dirty="0" smtClean="0"/>
              <a:t>:  ICD  S=Shock  P=Pace</a:t>
            </a:r>
          </a:p>
        </p:txBody>
      </p:sp>
      <p:sp>
        <p:nvSpPr>
          <p:cNvPr id="32772" name="Slide Number Placeholder 3"/>
          <p:cNvSpPr>
            <a:spLocks noGrp="1"/>
          </p:cNvSpPr>
          <p:nvPr>
            <p:ph type="sldNum" sz="quarter" idx="12"/>
          </p:nvPr>
        </p:nvSpPr>
        <p:spPr>
          <a:noFill/>
        </p:spPr>
        <p:txBody>
          <a:bodyPr/>
          <a:lstStyle/>
          <a:p>
            <a:fld id="{F32D8B1E-A219-49E1-867F-510364C51600}" type="slidenum">
              <a:rPr lang="en-US" smtClean="0"/>
              <a:pPr/>
              <a:t>30</a:t>
            </a:fld>
            <a:endParaRPr lang="en-US" smtClean="0"/>
          </a:p>
        </p:txBody>
      </p:sp>
      <p:sp>
        <p:nvSpPr>
          <p:cNvPr id="32773" name="TextBox 4"/>
          <p:cNvSpPr txBox="1">
            <a:spLocks noChangeArrowheads="1"/>
          </p:cNvSpPr>
          <p:nvPr/>
        </p:nvSpPr>
        <p:spPr bwMode="auto">
          <a:xfrm>
            <a:off x="1905000" y="5029200"/>
            <a:ext cx="6553200" cy="1477963"/>
          </a:xfrm>
          <a:prstGeom prst="rect">
            <a:avLst/>
          </a:prstGeom>
          <a:noFill/>
          <a:ln w="9525">
            <a:noFill/>
            <a:miter lim="800000"/>
            <a:headEnd/>
            <a:tailEnd/>
          </a:ln>
        </p:spPr>
        <p:txBody>
          <a:bodyPr>
            <a:spAutoFit/>
          </a:bodyPr>
          <a:lstStyle/>
          <a:p>
            <a:r>
              <a:rPr lang="en-US" b="1" dirty="0">
                <a:solidFill>
                  <a:srgbClr val="FF0000"/>
                </a:solidFill>
                <a:latin typeface="Calibri Light" panose="020F0302020204030204" pitchFamily="34" charset="0"/>
              </a:rPr>
              <a:t>Examples:  VVI Pacemaker is paced in the ventricles, sensed in the ventricles, and mode is inhibited</a:t>
            </a:r>
          </a:p>
          <a:p>
            <a:r>
              <a:rPr lang="en-US" b="1" dirty="0">
                <a:solidFill>
                  <a:srgbClr val="FF0000"/>
                </a:solidFill>
                <a:latin typeface="Calibri Light" panose="020F0302020204030204" pitchFamily="34" charset="0"/>
              </a:rPr>
              <a:t>DDD:  Dual Pacing, Dual </a:t>
            </a:r>
            <a:r>
              <a:rPr lang="en-US" b="1" dirty="0" smtClean="0">
                <a:solidFill>
                  <a:srgbClr val="FF0000"/>
                </a:solidFill>
                <a:latin typeface="Calibri Light" panose="020F0302020204030204" pitchFamily="34" charset="0"/>
              </a:rPr>
              <a:t>Sensing, Dual </a:t>
            </a:r>
            <a:r>
              <a:rPr lang="en-US" b="1" dirty="0">
                <a:solidFill>
                  <a:srgbClr val="FF0000"/>
                </a:solidFill>
                <a:latin typeface="Calibri Light" panose="020F0302020204030204" pitchFamily="34" charset="0"/>
              </a:rPr>
              <a:t>Inhibition</a:t>
            </a:r>
          </a:p>
          <a:p>
            <a:r>
              <a:rPr lang="en-US" b="1" dirty="0">
                <a:solidFill>
                  <a:srgbClr val="FF0000"/>
                </a:solidFill>
                <a:latin typeface="Calibri Light" panose="020F0302020204030204" pitchFamily="34" charset="0"/>
              </a:rPr>
              <a:t>Compared to a DVI:  Dual Pacing, only the Ventricle Senses, and only Ventricle is inhibited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1828800" y="0"/>
            <a:ext cx="5880100" cy="1600200"/>
          </a:xfrm>
        </p:spPr>
        <p:txBody>
          <a:bodyPr/>
          <a:lstStyle/>
          <a:p>
            <a:pPr eaLnBrk="1" hangingPunct="1"/>
            <a:r>
              <a:rPr lang="en-US" dirty="0" smtClean="0"/>
              <a:t>POSSIBLE PACEMAKER PROBLEMS</a:t>
            </a:r>
          </a:p>
        </p:txBody>
      </p:sp>
      <p:sp>
        <p:nvSpPr>
          <p:cNvPr id="33796" name="Rectangle 3"/>
          <p:cNvSpPr>
            <a:spLocks noGrp="1" noChangeArrowheads="1"/>
          </p:cNvSpPr>
          <p:nvPr>
            <p:ph idx="1"/>
          </p:nvPr>
        </p:nvSpPr>
        <p:spPr>
          <a:xfrm>
            <a:off x="914400" y="1676400"/>
            <a:ext cx="7696200" cy="4419600"/>
          </a:xfrm>
        </p:spPr>
        <p:txBody>
          <a:bodyPr/>
          <a:lstStyle/>
          <a:p>
            <a:pPr eaLnBrk="1" hangingPunct="1">
              <a:lnSpc>
                <a:spcPct val="80000"/>
              </a:lnSpc>
            </a:pPr>
            <a:r>
              <a:rPr lang="en-US" sz="2000" b="1" dirty="0" smtClean="0"/>
              <a:t>Failure to Capture</a:t>
            </a:r>
            <a:r>
              <a:rPr lang="en-US" sz="2000" dirty="0" smtClean="0"/>
              <a:t>:  pacemaker fires but no capture occurs; on the EKG you will see a pacemaker spike not followed by a complex</a:t>
            </a:r>
          </a:p>
          <a:p>
            <a:pPr eaLnBrk="1" hangingPunct="1">
              <a:lnSpc>
                <a:spcPct val="80000"/>
              </a:lnSpc>
            </a:pPr>
            <a:r>
              <a:rPr lang="en-US" sz="2000" b="1" dirty="0" smtClean="0"/>
              <a:t>Battery Failure</a:t>
            </a:r>
            <a:r>
              <a:rPr lang="en-US" sz="2000" dirty="0" smtClean="0"/>
              <a:t>:  Complete absence of pacemaker spikes in a rhythm that would normally be paced.  Current lithium batteries generally last anywhere from 5-10 years, dependent on amount of pacing required.</a:t>
            </a:r>
          </a:p>
          <a:p>
            <a:pPr eaLnBrk="1" hangingPunct="1">
              <a:lnSpc>
                <a:spcPct val="80000"/>
              </a:lnSpc>
            </a:pPr>
            <a:r>
              <a:rPr lang="en-US" sz="2000" b="1" smtClean="0"/>
              <a:t>Under-sensing</a:t>
            </a:r>
            <a:r>
              <a:rPr lang="en-US" sz="2000" dirty="0" smtClean="0"/>
              <a:t>:  Lack of sensing by the pacemaker results in a competition between the paced rhythm and the patient’s intrinsic rhythm.  Causes:  lead placement, lead dislodgement, drug therapy, myocardial infarction, low amplitude, programming of the sensitivity</a:t>
            </a:r>
          </a:p>
        </p:txBody>
      </p:sp>
      <p:sp>
        <p:nvSpPr>
          <p:cNvPr id="33794" name="Slide Number Placeholder 5"/>
          <p:cNvSpPr>
            <a:spLocks noGrp="1"/>
          </p:cNvSpPr>
          <p:nvPr>
            <p:ph type="sldNum" sz="quarter" idx="12"/>
          </p:nvPr>
        </p:nvSpPr>
        <p:spPr>
          <a:noFill/>
        </p:spPr>
        <p:txBody>
          <a:bodyPr/>
          <a:lstStyle/>
          <a:p>
            <a:fld id="{3F8E6A3C-2CC4-4C8D-9E74-192AAE6A8C2F}" type="slidenum">
              <a:rPr lang="en-US" smtClean="0"/>
              <a:pPr/>
              <a:t>31</a:t>
            </a:fld>
            <a:endParaRPr lang="en-US" smtClean="0"/>
          </a:p>
        </p:txBody>
      </p:sp>
      <p:pic>
        <p:nvPicPr>
          <p:cNvPr id="33797" name="Picture 9" descr="Image020"/>
          <p:cNvPicPr>
            <a:picLocks noChangeAspect="1" noChangeArrowheads="1"/>
          </p:cNvPicPr>
          <p:nvPr/>
        </p:nvPicPr>
        <p:blipFill>
          <a:blip r:embed="rId2" cstate="print"/>
          <a:srcRect/>
          <a:stretch>
            <a:fillRect/>
          </a:stretch>
        </p:blipFill>
        <p:spPr bwMode="auto">
          <a:xfrm>
            <a:off x="3657600" y="4419600"/>
            <a:ext cx="24384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19400"/>
            <a:ext cx="6629400" cy="3101975"/>
          </a:xfrm>
        </p:spPr>
        <p:txBody>
          <a:bodyPr>
            <a:normAutofit/>
          </a:bodyPr>
          <a:lstStyle/>
          <a:p>
            <a:pPr algn="ctr" eaLnBrk="1" hangingPunct="1">
              <a:defRPr/>
            </a:pPr>
            <a:r>
              <a:rPr lang="en-US" sz="2200" b="0" dirty="0" smtClean="0"/>
              <a:t>Temporary Placement of a magnet over a permanent pacemaker can “</a:t>
            </a:r>
            <a:r>
              <a:rPr lang="en-US" sz="2200" b="0" u="sng" dirty="0" smtClean="0"/>
              <a:t>reprogram</a:t>
            </a:r>
            <a:r>
              <a:rPr lang="en-US" sz="2200" b="0" dirty="0" smtClean="0"/>
              <a:t>” the pacer into an asynchronous mode. </a:t>
            </a:r>
            <a:br>
              <a:rPr lang="en-US" sz="2200" b="0" dirty="0" smtClean="0"/>
            </a:br>
            <a:r>
              <a:rPr lang="en-US" sz="2200" b="0" dirty="0" smtClean="0"/>
              <a:t> It does not turn the pacer off but can determine if the battery needs replacement</a:t>
            </a:r>
            <a:r>
              <a:rPr lang="en-US" sz="2200" dirty="0" smtClean="0"/>
              <a:t>.  </a:t>
            </a:r>
            <a:r>
              <a:rPr lang="en-US" sz="2200" u="sng" dirty="0" smtClean="0">
                <a:solidFill>
                  <a:srgbClr val="FF0000"/>
                </a:solidFill>
              </a:rPr>
              <a:t>This is performed by the physician</a:t>
            </a:r>
            <a:r>
              <a:rPr lang="en-US" sz="2800" dirty="0" smtClean="0">
                <a:solidFill>
                  <a:srgbClr val="FF0000"/>
                </a:solidFill>
              </a:rPr>
              <a:t>!</a:t>
            </a:r>
          </a:p>
        </p:txBody>
      </p:sp>
      <p:sp>
        <p:nvSpPr>
          <p:cNvPr id="34819" name="Text Placeholder 2"/>
          <p:cNvSpPr>
            <a:spLocks noGrp="1"/>
          </p:cNvSpPr>
          <p:nvPr>
            <p:ph type="body" idx="1"/>
          </p:nvPr>
        </p:nvSpPr>
        <p:spPr>
          <a:xfrm>
            <a:off x="3810000" y="533400"/>
            <a:ext cx="5029200" cy="838200"/>
          </a:xfrm>
        </p:spPr>
        <p:txBody>
          <a:bodyPr/>
          <a:lstStyle/>
          <a:p>
            <a:pPr eaLnBrk="1" hangingPunct="1"/>
            <a:r>
              <a:rPr lang="en-US" sz="3600" b="1" dirty="0" smtClean="0"/>
              <a:t>USE OF A MAGNET</a:t>
            </a:r>
          </a:p>
        </p:txBody>
      </p:sp>
      <p:sp>
        <p:nvSpPr>
          <p:cNvPr id="34820" name="Slide Number Placeholder 3"/>
          <p:cNvSpPr>
            <a:spLocks noGrp="1"/>
          </p:cNvSpPr>
          <p:nvPr>
            <p:ph type="sldNum" sz="quarter" idx="12"/>
          </p:nvPr>
        </p:nvSpPr>
        <p:spPr>
          <a:noFill/>
        </p:spPr>
        <p:txBody>
          <a:bodyPr/>
          <a:lstStyle/>
          <a:p>
            <a:fld id="{64666D4E-1FA0-4C77-AC23-FD7017E9B93E}" type="slidenum">
              <a:rPr lang="en-US" smtClean="0"/>
              <a:pPr/>
              <a:t>32</a:t>
            </a:fld>
            <a:endParaRPr lang="en-US" smtClean="0"/>
          </a:p>
        </p:txBody>
      </p:sp>
      <p:pic>
        <p:nvPicPr>
          <p:cNvPr id="5" name="Picture 2"/>
          <p:cNvPicPr>
            <a:picLocks noChangeAspect="1" noChangeArrowheads="1"/>
          </p:cNvPicPr>
          <p:nvPr/>
        </p:nvPicPr>
        <p:blipFill>
          <a:blip r:embed="rId2" cstate="print"/>
          <a:srcRect/>
          <a:stretch>
            <a:fillRect/>
          </a:stretch>
        </p:blipFill>
        <p:spPr>
          <a:xfrm>
            <a:off x="457200" y="304800"/>
            <a:ext cx="3352800" cy="2514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697843" y="533400"/>
            <a:ext cx="6032500" cy="838200"/>
          </a:xfrm>
        </p:spPr>
        <p:txBody>
          <a:bodyPr/>
          <a:lstStyle/>
          <a:p>
            <a:pPr eaLnBrk="1" hangingPunct="1"/>
            <a:r>
              <a:rPr lang="en-US" dirty="0" smtClean="0"/>
              <a:t>PACED RHYTHM</a:t>
            </a:r>
          </a:p>
        </p:txBody>
      </p:sp>
      <p:sp>
        <p:nvSpPr>
          <p:cNvPr id="36866" name="Slide Number Placeholder 5"/>
          <p:cNvSpPr>
            <a:spLocks noGrp="1"/>
          </p:cNvSpPr>
          <p:nvPr>
            <p:ph type="sldNum" sz="quarter" idx="12"/>
          </p:nvPr>
        </p:nvSpPr>
        <p:spPr>
          <a:noFill/>
        </p:spPr>
        <p:txBody>
          <a:bodyPr/>
          <a:lstStyle/>
          <a:p>
            <a:fld id="{FCF19C00-7E74-4E60-807C-78DA29A22B60}" type="slidenum">
              <a:rPr lang="en-US" smtClean="0"/>
              <a:pPr/>
              <a:t>33</a:t>
            </a:fld>
            <a:endParaRPr lang="en-US" smtClean="0"/>
          </a:p>
        </p:txBody>
      </p:sp>
      <p:pic>
        <p:nvPicPr>
          <p:cNvPr id="36869" name="Picture 5" descr="ry_paced.gif (3275 bytes)"/>
          <p:cNvPicPr>
            <a:picLocks noChangeAspect="1" noChangeArrowheads="1"/>
          </p:cNvPicPr>
          <p:nvPr/>
        </p:nvPicPr>
        <p:blipFill>
          <a:blip r:embed="rId2" cstate="print"/>
          <a:srcRect/>
          <a:stretch>
            <a:fillRect/>
          </a:stretch>
        </p:blipFill>
        <p:spPr bwMode="auto">
          <a:xfrm>
            <a:off x="1600200" y="1600200"/>
            <a:ext cx="7162800" cy="1447800"/>
          </a:xfrm>
          <a:prstGeom prst="rect">
            <a:avLst/>
          </a:prstGeom>
          <a:noFill/>
          <a:ln w="9525">
            <a:noFill/>
            <a:miter lim="800000"/>
            <a:headEnd/>
            <a:tailEnd/>
          </a:ln>
        </p:spPr>
      </p:pic>
      <p:sp>
        <p:nvSpPr>
          <p:cNvPr id="36870" name="Text Box 6"/>
          <p:cNvSpPr txBox="1">
            <a:spLocks noChangeArrowheads="1"/>
          </p:cNvSpPr>
          <p:nvPr/>
        </p:nvSpPr>
        <p:spPr bwMode="auto">
          <a:xfrm>
            <a:off x="1676400" y="3810000"/>
            <a:ext cx="6629400" cy="2954655"/>
          </a:xfrm>
          <a:prstGeom prst="rect">
            <a:avLst/>
          </a:prstGeom>
          <a:noFill/>
          <a:ln w="9525">
            <a:noFill/>
            <a:miter lim="800000"/>
            <a:headEnd/>
            <a:tailEnd/>
          </a:ln>
        </p:spPr>
        <p:txBody>
          <a:bodyPr>
            <a:spAutoFit/>
          </a:bodyPr>
          <a:lstStyle/>
          <a:p>
            <a:r>
              <a:rPr lang="en-US" dirty="0">
                <a:latin typeface="Calibri Light" panose="020F0302020204030204" pitchFamily="34" charset="0"/>
              </a:rPr>
              <a:t>T</a:t>
            </a:r>
            <a:r>
              <a:rPr lang="en-US" dirty="0" smtClean="0">
                <a:latin typeface="Calibri Light" panose="020F0302020204030204" pitchFamily="34" charset="0"/>
              </a:rPr>
              <a:t>he </a:t>
            </a:r>
            <a:r>
              <a:rPr lang="en-US" dirty="0">
                <a:latin typeface="Calibri Light" panose="020F0302020204030204" pitchFamily="34" charset="0"/>
              </a:rPr>
              <a:t>rhythm above is: _______________________.  </a:t>
            </a:r>
          </a:p>
          <a:p>
            <a:r>
              <a:rPr lang="en-US" dirty="0">
                <a:latin typeface="Calibri Light" panose="020F0302020204030204" pitchFamily="34" charset="0"/>
              </a:rPr>
              <a:t>Your actions are</a:t>
            </a:r>
            <a:r>
              <a:rPr lang="en-US" dirty="0" smtClean="0">
                <a:solidFill>
                  <a:schemeClr val="tx2"/>
                </a:solidFill>
                <a:latin typeface="Calibri Light" panose="020F0302020204030204" pitchFamily="34" charset="0"/>
              </a:rPr>
              <a:t>:</a:t>
            </a:r>
          </a:p>
          <a:p>
            <a:endParaRPr lang="en-US" dirty="0">
              <a:solidFill>
                <a:schemeClr val="tx2"/>
              </a:solidFill>
            </a:endParaRPr>
          </a:p>
          <a:p>
            <a:pPr lvl="0" algn="ctr"/>
            <a:endParaRPr lang="en-US" dirty="0" smtClean="0">
              <a:solidFill>
                <a:srgbClr val="FF0000"/>
              </a:solidFill>
            </a:endParaRPr>
          </a:p>
          <a:p>
            <a:pPr lvl="0" algn="ctr"/>
            <a:endParaRPr lang="en-US" dirty="0">
              <a:solidFill>
                <a:srgbClr val="FF0000"/>
              </a:solidFill>
            </a:endParaRPr>
          </a:p>
          <a:p>
            <a:pPr lvl="0" algn="ctr"/>
            <a:r>
              <a:rPr lang="en-US" dirty="0" smtClean="0">
                <a:solidFill>
                  <a:srgbClr val="FF0000"/>
                </a:solidFill>
                <a:latin typeface="Calibri Light" panose="020F0302020204030204" pitchFamily="34" charset="0"/>
              </a:rPr>
              <a:t>Answers </a:t>
            </a:r>
            <a:r>
              <a:rPr lang="en-US" dirty="0">
                <a:solidFill>
                  <a:srgbClr val="FF0000"/>
                </a:solidFill>
                <a:latin typeface="Calibri Light" panose="020F0302020204030204" pitchFamily="34" charset="0"/>
              </a:rPr>
              <a:t>located on Page </a:t>
            </a:r>
            <a:r>
              <a:rPr lang="en-US" dirty="0" smtClean="0">
                <a:solidFill>
                  <a:srgbClr val="FF0000"/>
                </a:solidFill>
                <a:latin typeface="Calibri Light" panose="020F0302020204030204" pitchFamily="34" charset="0"/>
              </a:rPr>
              <a:t>45</a:t>
            </a:r>
            <a:endParaRPr lang="en-US" sz="2400" dirty="0">
              <a:solidFill>
                <a:srgbClr val="FF0000"/>
              </a:solidFill>
              <a:latin typeface="Calibri Light" panose="020F0302020204030204" pitchFamily="34" charset="0"/>
            </a:endParaRPr>
          </a:p>
          <a:p>
            <a:endParaRPr lang="en-US" dirty="0">
              <a:solidFill>
                <a:schemeClr val="tx2"/>
              </a:solidFill>
              <a:latin typeface="Calibri Light" panose="020F0302020204030204" pitchFamily="34" charset="0"/>
            </a:endParaRPr>
          </a:p>
          <a:p>
            <a:endParaRPr lang="en-US" dirty="0">
              <a:solidFill>
                <a:schemeClr val="tx2"/>
              </a:solidFill>
            </a:endParaRPr>
          </a:p>
          <a:p>
            <a:pPr>
              <a:buFontTx/>
              <a:buChar char="•"/>
            </a:pPr>
            <a:endParaRPr lang="en-US" dirty="0">
              <a:solidFill>
                <a:schemeClr val="tx2"/>
              </a:solidFill>
            </a:endParaRPr>
          </a:p>
          <a:p>
            <a:pPr>
              <a:buFontTx/>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1752600" y="228600"/>
            <a:ext cx="6870700" cy="1371600"/>
          </a:xfrm>
        </p:spPr>
        <p:txBody>
          <a:bodyPr/>
          <a:lstStyle/>
          <a:p>
            <a:pPr algn="ctr" eaLnBrk="1" hangingPunct="1"/>
            <a:r>
              <a:rPr lang="en-US" sz="4000" dirty="0" smtClean="0"/>
              <a:t>USE OF CARDIAC-VASOACTIVE DRIPS</a:t>
            </a:r>
          </a:p>
        </p:txBody>
      </p:sp>
      <p:sp>
        <p:nvSpPr>
          <p:cNvPr id="37892" name="Rectangle 3"/>
          <p:cNvSpPr>
            <a:spLocks noGrp="1" noChangeArrowheads="1"/>
          </p:cNvSpPr>
          <p:nvPr>
            <p:ph idx="1"/>
          </p:nvPr>
        </p:nvSpPr>
        <p:spPr>
          <a:xfrm>
            <a:off x="1219200" y="1676400"/>
            <a:ext cx="7924800" cy="5029200"/>
          </a:xfrm>
        </p:spPr>
        <p:txBody>
          <a:bodyPr>
            <a:normAutofit/>
          </a:bodyPr>
          <a:lstStyle/>
          <a:p>
            <a:pPr eaLnBrk="1" hangingPunct="1">
              <a:lnSpc>
                <a:spcPct val="80000"/>
              </a:lnSpc>
            </a:pPr>
            <a:r>
              <a:rPr lang="en-US" sz="2800" dirty="0" smtClean="0"/>
              <a:t>Can you give a cardiac drip on your unit?  Not sure?</a:t>
            </a:r>
          </a:p>
          <a:p>
            <a:pPr eaLnBrk="1" hangingPunct="1">
              <a:lnSpc>
                <a:spcPct val="80000"/>
              </a:lnSpc>
            </a:pPr>
            <a:r>
              <a:rPr lang="en-US" sz="2800" dirty="0" smtClean="0"/>
              <a:t>Resources:</a:t>
            </a:r>
          </a:p>
          <a:p>
            <a:pPr lvl="1" eaLnBrk="1" hangingPunct="1">
              <a:lnSpc>
                <a:spcPct val="80000"/>
              </a:lnSpc>
            </a:pPr>
            <a:r>
              <a:rPr lang="en-US" sz="2400" dirty="0" smtClean="0"/>
              <a:t>Charge Nurse</a:t>
            </a:r>
          </a:p>
          <a:p>
            <a:pPr lvl="1" eaLnBrk="1" hangingPunct="1">
              <a:lnSpc>
                <a:spcPct val="80000"/>
              </a:lnSpc>
            </a:pPr>
            <a:r>
              <a:rPr lang="en-US" sz="2400" dirty="0" smtClean="0"/>
              <a:t>Nurse Manager</a:t>
            </a:r>
          </a:p>
          <a:p>
            <a:pPr lvl="1" eaLnBrk="1" hangingPunct="1">
              <a:lnSpc>
                <a:spcPct val="80000"/>
              </a:lnSpc>
            </a:pPr>
            <a:r>
              <a:rPr lang="en-US" sz="2400" dirty="0" smtClean="0"/>
              <a:t>Institutional Policy:  </a:t>
            </a:r>
          </a:p>
          <a:p>
            <a:pPr lvl="2">
              <a:lnSpc>
                <a:spcPct val="80000"/>
              </a:lnSpc>
            </a:pPr>
            <a:r>
              <a:rPr lang="en-US" sz="2000" b="1" dirty="0" smtClean="0"/>
              <a:t>ADULT CARDIAC MEDICATION MONITORING GUIDELINES #CLN0500      </a:t>
            </a:r>
          </a:p>
          <a:p>
            <a:pPr marL="658368" lvl="2" indent="0" algn="ctr">
              <a:lnSpc>
                <a:spcPct val="80000"/>
              </a:lnSpc>
              <a:buNone/>
            </a:pPr>
            <a:r>
              <a:rPr lang="en-US" sz="2000" u="sng" dirty="0" smtClean="0"/>
              <a:t>OR</a:t>
            </a:r>
            <a:r>
              <a:rPr lang="en-US" sz="2000" b="1" dirty="0" smtClean="0"/>
              <a:t> </a:t>
            </a:r>
            <a:endParaRPr lang="en-US" sz="2000" dirty="0" smtClean="0"/>
          </a:p>
          <a:p>
            <a:pPr lvl="1" eaLnBrk="1" hangingPunct="1">
              <a:lnSpc>
                <a:spcPct val="80000"/>
              </a:lnSpc>
            </a:pPr>
            <a:r>
              <a:rPr lang="en-US" sz="2400" dirty="0" smtClean="0"/>
              <a:t>Go to </a:t>
            </a:r>
            <a:r>
              <a:rPr lang="en-US" sz="2400" i="1" dirty="0" smtClean="0"/>
              <a:t>Clinical Resources</a:t>
            </a:r>
            <a:r>
              <a:rPr lang="en-US" sz="2400" dirty="0" smtClean="0"/>
              <a:t>, </a:t>
            </a:r>
            <a:r>
              <a:rPr lang="en-US" sz="2400" i="1" dirty="0" smtClean="0"/>
              <a:t>Clinic Portal</a:t>
            </a:r>
            <a:r>
              <a:rPr lang="en-US" sz="2400" dirty="0" smtClean="0"/>
              <a:t>, </a:t>
            </a:r>
            <a:r>
              <a:rPr lang="en-US" sz="2400" i="1" dirty="0" smtClean="0"/>
              <a:t>Pharmacy and Formulary – </a:t>
            </a:r>
            <a:r>
              <a:rPr lang="en-US" sz="2400" i="1" dirty="0" err="1" smtClean="0"/>
              <a:t>Lexicomp</a:t>
            </a:r>
            <a:r>
              <a:rPr lang="en-US" sz="2400" i="1" dirty="0" smtClean="0"/>
              <a:t> Online</a:t>
            </a:r>
          </a:p>
          <a:p>
            <a:pPr lvl="1" eaLnBrk="1" hangingPunct="1">
              <a:lnSpc>
                <a:spcPct val="80000"/>
              </a:lnSpc>
            </a:pPr>
            <a:r>
              <a:rPr lang="en-US" sz="2400" dirty="0" smtClean="0"/>
              <a:t>Search the term </a:t>
            </a:r>
            <a:r>
              <a:rPr lang="en-US" sz="2400" i="1" dirty="0" smtClean="0"/>
              <a:t>Guidelines</a:t>
            </a:r>
            <a:r>
              <a:rPr lang="en-US" sz="2400" dirty="0" smtClean="0"/>
              <a:t>  </a:t>
            </a:r>
          </a:p>
          <a:p>
            <a:pPr lvl="1">
              <a:lnSpc>
                <a:spcPct val="80000"/>
              </a:lnSpc>
            </a:pPr>
            <a:r>
              <a:rPr lang="en-US" sz="2400" dirty="0"/>
              <a:t>Click on </a:t>
            </a:r>
            <a:r>
              <a:rPr lang="en-US" sz="2400" i="1" dirty="0"/>
              <a:t>Adult Cardiac Medication Monitoring </a:t>
            </a:r>
            <a:r>
              <a:rPr lang="en-US" sz="2400" i="1" dirty="0" smtClean="0"/>
              <a:t>Guidelines</a:t>
            </a:r>
            <a:endParaRPr lang="en-US" sz="2400" i="1" dirty="0"/>
          </a:p>
          <a:p>
            <a:pPr lvl="1" eaLnBrk="1" hangingPunct="1">
              <a:lnSpc>
                <a:spcPct val="80000"/>
              </a:lnSpc>
            </a:pPr>
            <a:endParaRPr lang="en-US" sz="2400" dirty="0" smtClean="0"/>
          </a:p>
        </p:txBody>
      </p:sp>
      <p:sp>
        <p:nvSpPr>
          <p:cNvPr id="37890" name="Slide Number Placeholder 5"/>
          <p:cNvSpPr>
            <a:spLocks noGrp="1"/>
          </p:cNvSpPr>
          <p:nvPr>
            <p:ph type="sldNum" sz="quarter" idx="12"/>
          </p:nvPr>
        </p:nvSpPr>
        <p:spPr>
          <a:noFill/>
        </p:spPr>
        <p:txBody>
          <a:bodyPr/>
          <a:lstStyle/>
          <a:p>
            <a:fld id="{453B3C8A-6D5A-41C2-9C44-5EB9BBC4640B}"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371600" y="152400"/>
            <a:ext cx="7772400" cy="1447800"/>
          </a:xfrm>
        </p:spPr>
        <p:txBody>
          <a:bodyPr>
            <a:normAutofit fontScale="90000"/>
          </a:bodyPr>
          <a:lstStyle/>
          <a:p>
            <a:pPr eaLnBrk="1" hangingPunct="1"/>
            <a:r>
              <a:rPr lang="en-US" sz="4000" dirty="0" smtClean="0"/>
              <a:t>SOME COMMON CARDIAC IV MEDICATIONS TO TREAT CARDIAC ARRHYTHMIAS</a:t>
            </a:r>
          </a:p>
        </p:txBody>
      </p:sp>
      <p:sp>
        <p:nvSpPr>
          <p:cNvPr id="38916" name="Rectangle 3"/>
          <p:cNvSpPr>
            <a:spLocks noGrp="1" noChangeArrowheads="1"/>
          </p:cNvSpPr>
          <p:nvPr>
            <p:ph idx="1"/>
          </p:nvPr>
        </p:nvSpPr>
        <p:spPr>
          <a:xfrm>
            <a:off x="914400" y="2057400"/>
            <a:ext cx="8001000" cy="4267200"/>
          </a:xfrm>
        </p:spPr>
        <p:txBody>
          <a:bodyPr/>
          <a:lstStyle/>
          <a:p>
            <a:pPr eaLnBrk="1" hangingPunct="1">
              <a:lnSpc>
                <a:spcPct val="80000"/>
              </a:lnSpc>
            </a:pPr>
            <a:endParaRPr lang="en-US" sz="2000" b="1" u="sng" dirty="0" smtClean="0"/>
          </a:p>
          <a:p>
            <a:pPr eaLnBrk="1" hangingPunct="1">
              <a:lnSpc>
                <a:spcPct val="80000"/>
              </a:lnSpc>
            </a:pPr>
            <a:endParaRPr lang="en-US" sz="2000" b="1" u="sng" dirty="0"/>
          </a:p>
          <a:p>
            <a:pPr eaLnBrk="1" hangingPunct="1">
              <a:lnSpc>
                <a:spcPct val="80000"/>
              </a:lnSpc>
            </a:pPr>
            <a:r>
              <a:rPr lang="en-US" sz="2000" b="1" u="sng" dirty="0" smtClean="0"/>
              <a:t>Atrial Fibrillation</a:t>
            </a:r>
          </a:p>
          <a:p>
            <a:pPr lvl="1" eaLnBrk="1" hangingPunct="1">
              <a:lnSpc>
                <a:spcPct val="80000"/>
              </a:lnSpc>
            </a:pPr>
            <a:r>
              <a:rPr lang="en-US" sz="1800" u="sng" dirty="0" smtClean="0"/>
              <a:t>Cardizem</a:t>
            </a:r>
          </a:p>
          <a:p>
            <a:pPr lvl="1" eaLnBrk="1" hangingPunct="1">
              <a:lnSpc>
                <a:spcPct val="80000"/>
              </a:lnSpc>
            </a:pPr>
            <a:r>
              <a:rPr lang="en-US" sz="1800" u="sng" dirty="0" err="1" smtClean="0"/>
              <a:t>Amiodarone</a:t>
            </a:r>
            <a:endParaRPr lang="en-US" sz="1800" dirty="0" smtClean="0"/>
          </a:p>
          <a:p>
            <a:pPr lvl="1" eaLnBrk="1" hangingPunct="1">
              <a:lnSpc>
                <a:spcPct val="80000"/>
              </a:lnSpc>
            </a:pPr>
            <a:r>
              <a:rPr lang="en-US" sz="1800" u="sng" dirty="0" err="1" smtClean="0"/>
              <a:t>Ibutilide</a:t>
            </a:r>
            <a:r>
              <a:rPr lang="en-US" sz="1800" dirty="0" smtClean="0"/>
              <a:t>:  </a:t>
            </a:r>
            <a:r>
              <a:rPr lang="en-US" sz="1800" b="1" dirty="0" smtClean="0"/>
              <a:t>PHYSICIAN MUST BE AT BEDSIDE</a:t>
            </a:r>
            <a:r>
              <a:rPr lang="en-US" sz="1800" dirty="0" smtClean="0"/>
              <a:t>. </a:t>
            </a:r>
          </a:p>
          <a:p>
            <a:pPr lvl="1" eaLnBrk="1" hangingPunct="1">
              <a:lnSpc>
                <a:spcPct val="80000"/>
              </a:lnSpc>
            </a:pPr>
            <a:endParaRPr lang="en-US" sz="1800" dirty="0" smtClean="0"/>
          </a:p>
          <a:p>
            <a:pPr>
              <a:lnSpc>
                <a:spcPct val="80000"/>
              </a:lnSpc>
            </a:pPr>
            <a:r>
              <a:rPr lang="en-US" sz="2400" u="sng" dirty="0" smtClean="0"/>
              <a:t>SVT</a:t>
            </a:r>
          </a:p>
          <a:p>
            <a:pPr lvl="1" eaLnBrk="1" hangingPunct="1">
              <a:lnSpc>
                <a:spcPct val="80000"/>
              </a:lnSpc>
            </a:pPr>
            <a:r>
              <a:rPr lang="en-US" sz="1800" u="sng" dirty="0" smtClean="0"/>
              <a:t>Adenosine</a:t>
            </a:r>
            <a:r>
              <a:rPr lang="en-US" sz="1800" dirty="0" smtClean="0"/>
              <a:t>:  </a:t>
            </a:r>
            <a:r>
              <a:rPr lang="en-US" sz="1800" b="1" dirty="0" smtClean="0"/>
              <a:t>PHYSICIAN MUST BE AT BEDSIDE</a:t>
            </a:r>
          </a:p>
        </p:txBody>
      </p:sp>
      <p:sp>
        <p:nvSpPr>
          <p:cNvPr id="38914" name="Slide Number Placeholder 5"/>
          <p:cNvSpPr>
            <a:spLocks noGrp="1"/>
          </p:cNvSpPr>
          <p:nvPr>
            <p:ph type="sldNum" sz="quarter" idx="12"/>
          </p:nvPr>
        </p:nvSpPr>
        <p:spPr>
          <a:noFill/>
        </p:spPr>
        <p:txBody>
          <a:bodyPr/>
          <a:lstStyle/>
          <a:p>
            <a:fld id="{45A89983-FE7E-496E-A766-096F3EB8C1C9}"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905000" y="0"/>
            <a:ext cx="5727700" cy="609600"/>
          </a:xfrm>
        </p:spPr>
        <p:txBody>
          <a:bodyPr/>
          <a:lstStyle/>
          <a:p>
            <a:pPr algn="ctr" eaLnBrk="1" hangingPunct="1"/>
            <a:r>
              <a:rPr lang="en-US" sz="1800" dirty="0" smtClean="0"/>
              <a:t>MATCH THE FOLLOWING</a:t>
            </a:r>
          </a:p>
        </p:txBody>
      </p:sp>
      <p:sp>
        <p:nvSpPr>
          <p:cNvPr id="39940" name="Rectangle 3"/>
          <p:cNvSpPr>
            <a:spLocks noGrp="1" noChangeArrowheads="1"/>
          </p:cNvSpPr>
          <p:nvPr>
            <p:ph idx="1"/>
          </p:nvPr>
        </p:nvSpPr>
        <p:spPr>
          <a:xfrm>
            <a:off x="914400" y="533400"/>
            <a:ext cx="8229600" cy="6019800"/>
          </a:xfrm>
        </p:spPr>
        <p:txBody>
          <a:bodyPr>
            <a:normAutofit fontScale="92500" lnSpcReduction="20000"/>
          </a:bodyPr>
          <a:lstStyle/>
          <a:p>
            <a:pPr eaLnBrk="1" hangingPunct="1"/>
            <a:r>
              <a:rPr lang="en-US" sz="1600" dirty="0" smtClean="0"/>
              <a:t>1.</a:t>
            </a:r>
            <a:r>
              <a:rPr lang="en-US" sz="2000" dirty="0" smtClean="0"/>
              <a:t> __C</a:t>
            </a:r>
            <a:r>
              <a:rPr lang="en-US" sz="1600" dirty="0" smtClean="0"/>
              <a:t>ardioversion</a:t>
            </a:r>
            <a:r>
              <a:rPr lang="en-US" sz="2000" dirty="0" smtClean="0"/>
              <a:t>                  </a:t>
            </a:r>
            <a:r>
              <a:rPr lang="en-US" sz="1600" dirty="0" smtClean="0"/>
              <a:t>A. Rhythm with inverted p wave, rate 80</a:t>
            </a:r>
          </a:p>
          <a:p>
            <a:pPr eaLnBrk="1" hangingPunct="1"/>
            <a:r>
              <a:rPr lang="en-US" sz="1600" dirty="0" smtClean="0"/>
              <a:t>2.__  Sick Sinus Syndrome               B. Used for treatment of SVT</a:t>
            </a:r>
          </a:p>
          <a:p>
            <a:pPr eaLnBrk="1" hangingPunct="1"/>
            <a:r>
              <a:rPr lang="en-US" sz="1600" dirty="0" smtClean="0"/>
              <a:t>3.__ PEA                                        C. Irregular rhythm with p waves present, </a:t>
            </a:r>
          </a:p>
          <a:p>
            <a:pPr eaLnBrk="1" hangingPunct="1"/>
            <a:r>
              <a:rPr lang="en-US" sz="1600" dirty="0" smtClean="0"/>
              <a:t>4.__ Hypokalemia                           D. Pacer spike not accompanied with a complex</a:t>
            </a:r>
          </a:p>
          <a:p>
            <a:pPr eaLnBrk="1" hangingPunct="1"/>
            <a:r>
              <a:rPr lang="en-US" sz="1600" dirty="0" smtClean="0"/>
              <a:t>5.__Accelerated Junctional Rate       E. </a:t>
            </a:r>
            <a:r>
              <a:rPr lang="en-US" sz="1600" dirty="0" err="1" smtClean="0"/>
              <a:t>Diltiazem</a:t>
            </a:r>
            <a:endParaRPr lang="en-US" sz="1600" dirty="0" smtClean="0"/>
          </a:p>
          <a:p>
            <a:pPr eaLnBrk="1" hangingPunct="1"/>
            <a:r>
              <a:rPr lang="en-US" sz="1600" dirty="0" smtClean="0"/>
              <a:t>6.__ Ventricular depolarization         F. Intrinsic rate of Purkinje Fibers</a:t>
            </a:r>
          </a:p>
          <a:p>
            <a:pPr eaLnBrk="1" hangingPunct="1"/>
            <a:r>
              <a:rPr lang="en-US" sz="1600" dirty="0" smtClean="0"/>
              <a:t>7.__ Injury                                      G. Used in unstable rapid </a:t>
            </a:r>
            <a:r>
              <a:rPr lang="en-US" sz="1600" dirty="0" err="1" smtClean="0"/>
              <a:t>atrial</a:t>
            </a:r>
            <a:r>
              <a:rPr lang="en-US" sz="1600" dirty="0" smtClean="0"/>
              <a:t> fibrillation                                             </a:t>
            </a:r>
          </a:p>
          <a:p>
            <a:pPr eaLnBrk="1" hangingPunct="1"/>
            <a:r>
              <a:rPr lang="en-US" sz="1600" dirty="0" smtClean="0"/>
              <a:t>8. __ Adenosine                               H. ST depression or flat ST segment</a:t>
            </a:r>
          </a:p>
          <a:p>
            <a:pPr eaLnBrk="1" hangingPunct="1"/>
            <a:r>
              <a:rPr lang="en-US" sz="1600" dirty="0" smtClean="0"/>
              <a:t>                                                       I.  Class III </a:t>
            </a:r>
            <a:r>
              <a:rPr lang="en-US" sz="1600" dirty="0" err="1" smtClean="0"/>
              <a:t>antiarrhythmic</a:t>
            </a:r>
            <a:r>
              <a:rPr lang="en-US" sz="1600" dirty="0" smtClean="0"/>
              <a:t> for </a:t>
            </a:r>
            <a:r>
              <a:rPr lang="en-US" sz="1600" dirty="0" err="1" smtClean="0"/>
              <a:t>atrial</a:t>
            </a:r>
            <a:r>
              <a:rPr lang="en-US" sz="1600" dirty="0" smtClean="0"/>
              <a:t> fib</a:t>
            </a:r>
          </a:p>
          <a:p>
            <a:pPr eaLnBrk="1" hangingPunct="1"/>
            <a:r>
              <a:rPr lang="en-US" sz="1600" dirty="0" smtClean="0"/>
              <a:t>9. __ Hyperkalemia                           J.  </a:t>
            </a:r>
            <a:r>
              <a:rPr lang="en-US" sz="1600" dirty="0" err="1" smtClean="0"/>
              <a:t>BradyTachy</a:t>
            </a:r>
            <a:r>
              <a:rPr lang="en-US" sz="1600" dirty="0" smtClean="0"/>
              <a:t> Syndrome</a:t>
            </a:r>
          </a:p>
          <a:p>
            <a:pPr eaLnBrk="1" hangingPunct="1"/>
            <a:r>
              <a:rPr lang="en-US" sz="1600" dirty="0" smtClean="0"/>
              <a:t>10.__Sinus Arrhythmia                     K.  Wide QRS, no p waves, generally &lt;40/</a:t>
            </a:r>
            <a:r>
              <a:rPr lang="en-US" sz="1600" dirty="0" err="1" smtClean="0"/>
              <a:t>mn</a:t>
            </a:r>
            <a:endParaRPr lang="en-US" sz="1600" dirty="0" smtClean="0"/>
          </a:p>
          <a:p>
            <a:pPr eaLnBrk="1" hangingPunct="1"/>
            <a:r>
              <a:rPr lang="en-US" sz="1600" dirty="0" smtClean="0"/>
              <a:t>11.__Calcium Channel Blocker         L.  QRS Complex  </a:t>
            </a:r>
          </a:p>
          <a:p>
            <a:pPr eaLnBrk="1" hangingPunct="1"/>
            <a:r>
              <a:rPr lang="en-US" sz="1600" dirty="0" smtClean="0"/>
              <a:t>12.__ Failure to Capture                  M. Tall Peaked narrow T waves</a:t>
            </a:r>
          </a:p>
          <a:p>
            <a:pPr eaLnBrk="1" hangingPunct="1"/>
            <a:r>
              <a:rPr lang="en-US" sz="1600" dirty="0" smtClean="0"/>
              <a:t>13.__IdioVentricular Rhythm            N. Flat T wave, U wave, ST depression            </a:t>
            </a:r>
          </a:p>
          <a:p>
            <a:pPr eaLnBrk="1" hangingPunct="1"/>
            <a:r>
              <a:rPr lang="en-US" sz="1600" dirty="0" smtClean="0"/>
              <a:t>14._   Ischemia                                O.  ST elevation</a:t>
            </a:r>
          </a:p>
          <a:p>
            <a:pPr eaLnBrk="1" hangingPunct="1"/>
            <a:r>
              <a:rPr lang="en-US" sz="1600" dirty="0" smtClean="0"/>
              <a:t>15.__20-40 beats/minute                  P.  Rhythm seen on monitor; no pulse present</a:t>
            </a:r>
          </a:p>
          <a:p>
            <a:pPr eaLnBrk="1" hangingPunct="1"/>
            <a:r>
              <a:rPr lang="en-US" sz="1600" dirty="0" smtClean="0"/>
              <a:t>16. __</a:t>
            </a:r>
            <a:r>
              <a:rPr lang="en-US" sz="1600" dirty="0" err="1" smtClean="0"/>
              <a:t>Ibutilide</a:t>
            </a:r>
            <a:r>
              <a:rPr lang="en-US" sz="1600" dirty="0" smtClean="0"/>
              <a:t>                                  Q.  </a:t>
            </a:r>
            <a:r>
              <a:rPr lang="en-US" sz="1600" dirty="0" err="1" smtClean="0"/>
              <a:t>Metoprolol</a:t>
            </a:r>
            <a:endParaRPr lang="en-US" sz="1600" dirty="0"/>
          </a:p>
          <a:p>
            <a:pPr marL="82296" indent="0" eaLnBrk="1" hangingPunct="1">
              <a:buNone/>
            </a:pPr>
            <a:r>
              <a:rPr lang="en-US" sz="1600" dirty="0" smtClean="0"/>
              <a:t>                                                            R.  60-100 beats/minute</a:t>
            </a:r>
          </a:p>
          <a:p>
            <a:pPr marL="82296" indent="0" eaLnBrk="1" hangingPunct="1">
              <a:buNone/>
            </a:pPr>
            <a:r>
              <a:rPr lang="en-US" sz="1600" dirty="0" smtClean="0"/>
              <a:t>                                                            S.  P Wave</a:t>
            </a:r>
          </a:p>
          <a:p>
            <a:pPr marL="82296" indent="0" algn="ctr" eaLnBrk="1" hangingPunct="1">
              <a:buNone/>
            </a:pPr>
            <a:r>
              <a:rPr lang="en-US" sz="1600" b="1" dirty="0" smtClean="0">
                <a:solidFill>
                  <a:srgbClr val="FF0000"/>
                </a:solidFill>
              </a:rPr>
              <a:t> *Note:  There are more responses in 2</a:t>
            </a:r>
            <a:r>
              <a:rPr lang="en-US" sz="1600" b="1" baseline="30000" dirty="0" smtClean="0">
                <a:solidFill>
                  <a:srgbClr val="FF0000"/>
                </a:solidFill>
              </a:rPr>
              <a:t>nd</a:t>
            </a:r>
            <a:r>
              <a:rPr lang="en-US" sz="1600" b="1" dirty="0" smtClean="0">
                <a:solidFill>
                  <a:srgbClr val="FF0000"/>
                </a:solidFill>
              </a:rPr>
              <a:t> column than in the 1 </a:t>
            </a:r>
            <a:r>
              <a:rPr lang="en-US" sz="1600" b="1" dirty="0" err="1" smtClean="0">
                <a:solidFill>
                  <a:srgbClr val="FF0000"/>
                </a:solidFill>
              </a:rPr>
              <a:t>st</a:t>
            </a:r>
            <a:r>
              <a:rPr lang="en-US" sz="1600" b="1" dirty="0" smtClean="0">
                <a:solidFill>
                  <a:srgbClr val="FF0000"/>
                </a:solidFill>
              </a:rPr>
              <a:t> column, so you may not use all the responses!!!</a:t>
            </a:r>
          </a:p>
          <a:p>
            <a:pPr lvl="4" eaLnBrk="1" hangingPunct="1"/>
            <a:r>
              <a:rPr lang="en-US" sz="400" b="1" dirty="0" smtClean="0">
                <a:solidFill>
                  <a:srgbClr val="FF0000"/>
                </a:solidFill>
              </a:rPr>
              <a:t>     </a:t>
            </a:r>
          </a:p>
          <a:p>
            <a:pPr marL="82296" lvl="0" indent="0" algn="ctr">
              <a:buNone/>
            </a:pPr>
            <a:r>
              <a:rPr lang="en-US" sz="1600" dirty="0">
                <a:solidFill>
                  <a:srgbClr val="FF0000"/>
                </a:solidFill>
              </a:rPr>
              <a:t>Answers located on Page </a:t>
            </a:r>
            <a:r>
              <a:rPr lang="en-US" sz="1600" dirty="0" smtClean="0">
                <a:solidFill>
                  <a:srgbClr val="FF0000"/>
                </a:solidFill>
              </a:rPr>
              <a:t>46</a:t>
            </a:r>
            <a:endParaRPr lang="en-US" sz="2000" dirty="0">
              <a:solidFill>
                <a:srgbClr val="FF0000"/>
              </a:solidFill>
            </a:endParaRPr>
          </a:p>
          <a:p>
            <a:pPr eaLnBrk="1" hangingPunct="1"/>
            <a:endParaRPr lang="en-US" sz="1600" dirty="0" smtClean="0"/>
          </a:p>
        </p:txBody>
      </p:sp>
      <p:sp>
        <p:nvSpPr>
          <p:cNvPr id="39938" name="Slide Number Placeholder 5"/>
          <p:cNvSpPr>
            <a:spLocks noGrp="1"/>
          </p:cNvSpPr>
          <p:nvPr>
            <p:ph type="sldNum" sz="quarter" idx="12"/>
          </p:nvPr>
        </p:nvSpPr>
        <p:spPr>
          <a:noFill/>
        </p:spPr>
        <p:txBody>
          <a:bodyPr/>
          <a:lstStyle/>
          <a:p>
            <a:fld id="{E5C2AB2E-462F-4B75-B24E-FE00492321F5}"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7400" y="228600"/>
            <a:ext cx="6870700" cy="990600"/>
          </a:xfrm>
        </p:spPr>
        <p:txBody>
          <a:bodyPr>
            <a:normAutofit/>
          </a:bodyPr>
          <a:lstStyle/>
          <a:p>
            <a:r>
              <a:rPr lang="en-US" dirty="0" smtClean="0"/>
              <a:t>CARDIAC MONITORING UNIT</a:t>
            </a:r>
          </a:p>
        </p:txBody>
      </p:sp>
      <p:sp>
        <p:nvSpPr>
          <p:cNvPr id="40963" name="Content Placeholder 2"/>
          <p:cNvSpPr>
            <a:spLocks noGrp="1"/>
          </p:cNvSpPr>
          <p:nvPr>
            <p:ph idx="1"/>
          </p:nvPr>
        </p:nvSpPr>
        <p:spPr>
          <a:xfrm>
            <a:off x="1371600" y="2057400"/>
            <a:ext cx="7498080" cy="4800600"/>
          </a:xfrm>
        </p:spPr>
        <p:txBody>
          <a:bodyPr/>
          <a:lstStyle/>
          <a:p>
            <a:r>
              <a:rPr lang="en-US" dirty="0" smtClean="0"/>
              <a:t>CMU:  provides continuous cardiac and pulse oximetry monitoring</a:t>
            </a:r>
          </a:p>
          <a:p>
            <a:r>
              <a:rPr lang="en-US" dirty="0" smtClean="0"/>
              <a:t>Contact Number is: 3-1599</a:t>
            </a:r>
          </a:p>
          <a:p>
            <a:r>
              <a:rPr lang="en-US" dirty="0" smtClean="0"/>
              <a:t>Remember to contact the CMU:</a:t>
            </a:r>
          </a:p>
          <a:p>
            <a:pPr lvl="1"/>
            <a:r>
              <a:rPr lang="en-US" dirty="0" smtClean="0"/>
              <a:t>If removing the patient from the monitor</a:t>
            </a:r>
          </a:p>
          <a:p>
            <a:pPr lvl="1"/>
            <a:r>
              <a:rPr lang="en-US" dirty="0" smtClean="0"/>
              <a:t>New admissions to the monitor</a:t>
            </a:r>
          </a:p>
          <a:p>
            <a:pPr lvl="1"/>
            <a:endParaRPr lang="en-US" dirty="0" smtClean="0"/>
          </a:p>
          <a:p>
            <a:endParaRPr lang="en-US" dirty="0" smtClean="0"/>
          </a:p>
        </p:txBody>
      </p:sp>
      <p:sp>
        <p:nvSpPr>
          <p:cNvPr id="40964" name="Slide Number Placeholder 3"/>
          <p:cNvSpPr>
            <a:spLocks noGrp="1"/>
          </p:cNvSpPr>
          <p:nvPr>
            <p:ph type="sldNum" sz="quarter" idx="12"/>
          </p:nvPr>
        </p:nvSpPr>
        <p:spPr>
          <a:noFill/>
        </p:spPr>
        <p:txBody>
          <a:bodyPr/>
          <a:lstStyle/>
          <a:p>
            <a:fld id="{02F47DA6-2D0C-4818-9564-9925CE3F4647}" type="slidenum">
              <a:rPr lang="en-US" smtClean="0"/>
              <a:pPr/>
              <a:t>37</a:t>
            </a:fld>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371600" y="152400"/>
            <a:ext cx="6184900" cy="1219200"/>
          </a:xfrm>
        </p:spPr>
        <p:txBody>
          <a:bodyPr/>
          <a:lstStyle/>
          <a:p>
            <a:pPr eaLnBrk="1" hangingPunct="1"/>
            <a:r>
              <a:rPr lang="en-US" dirty="0" smtClean="0"/>
              <a:t>ALARMS</a:t>
            </a:r>
          </a:p>
        </p:txBody>
      </p:sp>
      <p:sp>
        <p:nvSpPr>
          <p:cNvPr id="41988" name="Rectangle 3"/>
          <p:cNvSpPr>
            <a:spLocks noGrp="1" noChangeArrowheads="1"/>
          </p:cNvSpPr>
          <p:nvPr>
            <p:ph idx="1"/>
          </p:nvPr>
        </p:nvSpPr>
        <p:spPr>
          <a:xfrm>
            <a:off x="1295400" y="2514600"/>
            <a:ext cx="7696200" cy="3657600"/>
          </a:xfrm>
        </p:spPr>
        <p:txBody>
          <a:bodyPr/>
          <a:lstStyle/>
          <a:p>
            <a:pPr eaLnBrk="1" hangingPunct="1">
              <a:lnSpc>
                <a:spcPct val="90000"/>
              </a:lnSpc>
            </a:pPr>
            <a:r>
              <a:rPr lang="en-US" sz="2400" dirty="0" smtClean="0"/>
              <a:t>EKG Alarms remain </a:t>
            </a:r>
            <a:r>
              <a:rPr lang="en-US" sz="2400" b="1" dirty="0" smtClean="0"/>
              <a:t>ON and audible</a:t>
            </a:r>
            <a:r>
              <a:rPr lang="en-US" sz="2400" dirty="0" smtClean="0"/>
              <a:t> at all times</a:t>
            </a:r>
          </a:p>
          <a:p>
            <a:pPr eaLnBrk="1" hangingPunct="1">
              <a:lnSpc>
                <a:spcPct val="90000"/>
              </a:lnSpc>
            </a:pPr>
            <a:endParaRPr lang="en-US" sz="2400" dirty="0" smtClean="0"/>
          </a:p>
          <a:p>
            <a:pPr eaLnBrk="1" hangingPunct="1">
              <a:lnSpc>
                <a:spcPct val="90000"/>
              </a:lnSpc>
            </a:pPr>
            <a:r>
              <a:rPr lang="en-US" sz="2400" dirty="0" smtClean="0"/>
              <a:t>Alarm Rate Settings are set based upon </a:t>
            </a:r>
            <a:r>
              <a:rPr lang="en-US" sz="2400" i="1" dirty="0" smtClean="0"/>
              <a:t>Adult Cardiac Monitoring Admission or Transfer</a:t>
            </a:r>
            <a:r>
              <a:rPr lang="en-US" sz="2400" dirty="0" smtClean="0"/>
              <a:t> Order Set</a:t>
            </a:r>
          </a:p>
        </p:txBody>
      </p:sp>
      <p:sp>
        <p:nvSpPr>
          <p:cNvPr id="41986" name="Slide Number Placeholder 5"/>
          <p:cNvSpPr>
            <a:spLocks noGrp="1"/>
          </p:cNvSpPr>
          <p:nvPr>
            <p:ph type="sldNum" sz="quarter" idx="12"/>
          </p:nvPr>
        </p:nvSpPr>
        <p:spPr>
          <a:noFill/>
        </p:spPr>
        <p:txBody>
          <a:bodyPr/>
          <a:lstStyle/>
          <a:p>
            <a:fld id="{8DB55851-675E-456C-9613-7C51C8CE8F77}" type="slidenum">
              <a:rPr lang="en-US" smtClean="0"/>
              <a:pPr/>
              <a:t>38</a:t>
            </a:fld>
            <a:endParaRPr lang="en-US" dirty="0" smtClean="0"/>
          </a:p>
        </p:txBody>
      </p:sp>
      <p:pic>
        <p:nvPicPr>
          <p:cNvPr id="41989" name="Picture 4" descr="j0299179"/>
          <p:cNvPicPr>
            <a:picLocks noChangeAspect="1" noChangeArrowheads="1"/>
          </p:cNvPicPr>
          <p:nvPr/>
        </p:nvPicPr>
        <p:blipFill>
          <a:blip r:embed="rId2" cstate="print"/>
          <a:srcRect/>
          <a:stretch>
            <a:fillRect/>
          </a:stretch>
        </p:blipFill>
        <p:spPr bwMode="auto">
          <a:xfrm>
            <a:off x="6629400" y="304800"/>
            <a:ext cx="1812925" cy="181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0" y="152400"/>
            <a:ext cx="5270500" cy="838200"/>
          </a:xfrm>
        </p:spPr>
        <p:txBody>
          <a:bodyPr>
            <a:normAutofit/>
          </a:bodyPr>
          <a:lstStyle/>
          <a:p>
            <a:r>
              <a:rPr lang="en-US" dirty="0" smtClean="0"/>
              <a:t>PATIENT EDUCATION</a:t>
            </a:r>
          </a:p>
        </p:txBody>
      </p:sp>
      <p:sp>
        <p:nvSpPr>
          <p:cNvPr id="43011" name="Content Placeholder 2"/>
          <p:cNvSpPr>
            <a:spLocks noGrp="1"/>
          </p:cNvSpPr>
          <p:nvPr>
            <p:ph idx="1"/>
          </p:nvPr>
        </p:nvSpPr>
        <p:spPr/>
        <p:txBody>
          <a:bodyPr/>
          <a:lstStyle/>
          <a:p>
            <a:r>
              <a:rPr lang="en-US" dirty="0" smtClean="0"/>
              <a:t>Patient Education should include:</a:t>
            </a:r>
          </a:p>
          <a:p>
            <a:endParaRPr lang="en-US" dirty="0" smtClean="0"/>
          </a:p>
          <a:p>
            <a:pPr lvl="1"/>
            <a:r>
              <a:rPr lang="en-US" dirty="0" smtClean="0"/>
              <a:t>Explanations:</a:t>
            </a:r>
          </a:p>
          <a:p>
            <a:pPr lvl="2"/>
            <a:r>
              <a:rPr lang="en-US" dirty="0" smtClean="0"/>
              <a:t> The purpose for cardiac monitoring</a:t>
            </a:r>
          </a:p>
          <a:p>
            <a:pPr lvl="2"/>
            <a:r>
              <a:rPr lang="en-US" dirty="0" smtClean="0"/>
              <a:t> What the monitor will inform</a:t>
            </a:r>
          </a:p>
          <a:p>
            <a:pPr lvl="2"/>
            <a:r>
              <a:rPr lang="en-US" dirty="0"/>
              <a:t> </a:t>
            </a:r>
            <a:r>
              <a:rPr lang="en-US" dirty="0" smtClean="0"/>
              <a:t>Alarms</a:t>
            </a:r>
          </a:p>
          <a:p>
            <a:pPr lvl="2"/>
            <a:r>
              <a:rPr lang="en-US" dirty="0" smtClean="0"/>
              <a:t>Ambulating with the monitor                    </a:t>
            </a:r>
          </a:p>
        </p:txBody>
      </p:sp>
      <p:sp>
        <p:nvSpPr>
          <p:cNvPr id="43012" name="Slide Number Placeholder 3"/>
          <p:cNvSpPr>
            <a:spLocks noGrp="1"/>
          </p:cNvSpPr>
          <p:nvPr>
            <p:ph type="sldNum" sz="quarter" idx="12"/>
          </p:nvPr>
        </p:nvSpPr>
        <p:spPr>
          <a:noFill/>
        </p:spPr>
        <p:txBody>
          <a:bodyPr/>
          <a:lstStyle/>
          <a:p>
            <a:fld id="{CB13150C-0ACF-4666-AD6D-CE0B87D4D4E9}" type="slidenum">
              <a:rPr lang="en-US" smtClean="0"/>
              <a:pPr/>
              <a:t>39</a:t>
            </a:fld>
            <a:endParaRPr lang="en-US" dirty="0" smtClean="0"/>
          </a:p>
        </p:txBody>
      </p:sp>
      <p:pic>
        <p:nvPicPr>
          <p:cNvPr id="43013" name="Picture 2" descr="view details"/>
          <p:cNvPicPr>
            <a:picLocks noChangeAspect="1" noChangeArrowheads="1"/>
          </p:cNvPicPr>
          <p:nvPr/>
        </p:nvPicPr>
        <p:blipFill>
          <a:blip r:embed="rId2" cstate="print"/>
          <a:srcRect/>
          <a:stretch>
            <a:fillRect/>
          </a:stretch>
        </p:blipFill>
        <p:spPr bwMode="auto">
          <a:xfrm>
            <a:off x="6324600" y="4191000"/>
            <a:ext cx="2362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03B07E00-D2A3-48B3-9332-34CF2EC1489D}" type="slidenum">
              <a:rPr lang="en-US" smtClean="0"/>
              <a:pPr/>
              <a:t>4</a:t>
            </a:fld>
            <a:endParaRPr lang="en-US" dirty="0" smtClean="0"/>
          </a:p>
        </p:txBody>
      </p:sp>
      <p:pic>
        <p:nvPicPr>
          <p:cNvPr id="6149" name="Picture 5" descr="4"/>
          <p:cNvPicPr>
            <a:picLocks noChangeAspect="1" noChangeArrowheads="1"/>
          </p:cNvPicPr>
          <p:nvPr/>
        </p:nvPicPr>
        <p:blipFill>
          <a:blip r:embed="rId2" cstate="print"/>
          <a:srcRect/>
          <a:stretch>
            <a:fillRect/>
          </a:stretch>
        </p:blipFill>
        <p:spPr bwMode="auto">
          <a:xfrm>
            <a:off x="990600" y="838200"/>
            <a:ext cx="7162800" cy="539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752600" y="228600"/>
            <a:ext cx="6642100" cy="1371600"/>
          </a:xfrm>
        </p:spPr>
        <p:txBody>
          <a:bodyPr/>
          <a:lstStyle/>
          <a:p>
            <a:pPr eaLnBrk="1" hangingPunct="1"/>
            <a:r>
              <a:rPr lang="en-US" sz="2800" dirty="0" smtClean="0"/>
              <a:t>AVAILABLE WEB SITES FOR PRACTICE WITH EKG RHYTHMS AND INFORMATION</a:t>
            </a:r>
          </a:p>
        </p:txBody>
      </p:sp>
      <p:sp>
        <p:nvSpPr>
          <p:cNvPr id="44036" name="Rectangle 3"/>
          <p:cNvSpPr>
            <a:spLocks noGrp="1" noChangeArrowheads="1"/>
          </p:cNvSpPr>
          <p:nvPr>
            <p:ph idx="1"/>
          </p:nvPr>
        </p:nvSpPr>
        <p:spPr>
          <a:xfrm>
            <a:off x="1371600" y="2057400"/>
            <a:ext cx="7498080" cy="4800600"/>
          </a:xfrm>
        </p:spPr>
        <p:txBody>
          <a:bodyPr/>
          <a:lstStyle/>
          <a:p>
            <a:pPr eaLnBrk="1" hangingPunct="1"/>
            <a:r>
              <a:rPr lang="en-US" sz="2000" dirty="0" smtClean="0"/>
              <a:t>http://www.skillstat.com/learn.htm</a:t>
            </a:r>
            <a:endParaRPr lang="en-US" sz="2000" dirty="0" smtClean="0">
              <a:hlinkClick r:id="rId2"/>
            </a:endParaRPr>
          </a:p>
          <a:p>
            <a:pPr eaLnBrk="1" hangingPunct="1"/>
            <a:endParaRPr lang="en-US" sz="2000" dirty="0" smtClean="0"/>
          </a:p>
          <a:p>
            <a:pPr eaLnBrk="1" hangingPunct="1"/>
            <a:r>
              <a:rPr lang="en-US" sz="2000" dirty="0" smtClean="0"/>
              <a:t>http://www.gwc.maricopa.edu/class/bio202/cyberheart/ekgqzr.htm</a:t>
            </a:r>
          </a:p>
          <a:p>
            <a:endParaRPr lang="en-US" sz="2000" u="sng" dirty="0" smtClean="0"/>
          </a:p>
          <a:p>
            <a:r>
              <a:rPr lang="en-US" sz="2000" dirty="0" smtClean="0"/>
              <a:t>http</a:t>
            </a:r>
            <a:r>
              <a:rPr lang="en-US" sz="2000" dirty="0"/>
              <a:t>://www.practicalclinicalskills.com/ekg.aspx</a:t>
            </a:r>
          </a:p>
          <a:p>
            <a:endParaRPr lang="en-US" sz="2000" dirty="0" smtClean="0"/>
          </a:p>
          <a:p>
            <a:r>
              <a:rPr lang="en-US" sz="2000" dirty="0" smtClean="0"/>
              <a:t>http</a:t>
            </a:r>
            <a:r>
              <a:rPr lang="en-US" sz="2000" dirty="0"/>
              <a:t>://www.ecglibrary.com/ecghome.html</a:t>
            </a:r>
          </a:p>
          <a:p>
            <a:endParaRPr lang="en-US" sz="2000" dirty="0" smtClean="0"/>
          </a:p>
          <a:p>
            <a:r>
              <a:rPr lang="en-US" sz="2000" dirty="0" smtClean="0"/>
              <a:t>http</a:t>
            </a:r>
            <a:r>
              <a:rPr lang="en-US" sz="2000" dirty="0"/>
              <a:t>://en.ecgpedia.org/wiki/Main_Page</a:t>
            </a:r>
          </a:p>
          <a:p>
            <a:pPr eaLnBrk="1" hangingPunct="1"/>
            <a:endParaRPr lang="en-US" dirty="0" smtClean="0"/>
          </a:p>
        </p:txBody>
      </p:sp>
      <p:sp>
        <p:nvSpPr>
          <p:cNvPr id="44034" name="Slide Number Placeholder 5"/>
          <p:cNvSpPr>
            <a:spLocks noGrp="1"/>
          </p:cNvSpPr>
          <p:nvPr>
            <p:ph type="sldNum" sz="quarter" idx="12"/>
          </p:nvPr>
        </p:nvSpPr>
        <p:spPr>
          <a:noFill/>
        </p:spPr>
        <p:txBody>
          <a:bodyPr/>
          <a:lstStyle/>
          <a:p>
            <a:fld id="{0664E967-ECF8-48DC-AA34-69AACAE03ADE}" type="slidenum">
              <a:rPr lang="en-US" smtClean="0"/>
              <a:pPr/>
              <a:t>40</a:t>
            </a:fld>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1676400" y="228600"/>
            <a:ext cx="6870700" cy="990600"/>
          </a:xfrm>
        </p:spPr>
        <p:txBody>
          <a:bodyPr/>
          <a:lstStyle/>
          <a:p>
            <a:pPr eaLnBrk="1" hangingPunct="1"/>
            <a:r>
              <a:rPr lang="en-US" dirty="0" smtClean="0"/>
              <a:t>ANSWERS, </a:t>
            </a:r>
            <a:r>
              <a:rPr lang="en-US" dirty="0" err="1" smtClean="0"/>
              <a:t>pg</a:t>
            </a:r>
            <a:r>
              <a:rPr lang="en-US" dirty="0" smtClean="0"/>
              <a:t> 6</a:t>
            </a:r>
          </a:p>
        </p:txBody>
      </p:sp>
      <p:sp>
        <p:nvSpPr>
          <p:cNvPr id="45060" name="Rectangle 3"/>
          <p:cNvSpPr>
            <a:spLocks noGrp="1" noChangeArrowheads="1"/>
          </p:cNvSpPr>
          <p:nvPr>
            <p:ph idx="1"/>
          </p:nvPr>
        </p:nvSpPr>
        <p:spPr>
          <a:xfrm>
            <a:off x="1295400" y="1828800"/>
            <a:ext cx="7498080" cy="4800600"/>
          </a:xfrm>
        </p:spPr>
        <p:txBody>
          <a:bodyPr/>
          <a:lstStyle/>
          <a:p>
            <a:pPr eaLnBrk="1" hangingPunct="1">
              <a:lnSpc>
                <a:spcPct val="80000"/>
              </a:lnSpc>
            </a:pPr>
            <a:r>
              <a:rPr lang="en-US" sz="2000" dirty="0" smtClean="0"/>
              <a:t>The ability of a cell to initiate an impulse without outside stimulation is called </a:t>
            </a:r>
            <a:r>
              <a:rPr lang="en-US" sz="2000" b="1" u="sng" dirty="0" smtClean="0">
                <a:solidFill>
                  <a:schemeClr val="tx2"/>
                </a:solidFill>
              </a:rPr>
              <a:t>automaticity</a:t>
            </a:r>
          </a:p>
          <a:p>
            <a:pPr eaLnBrk="1" hangingPunct="1">
              <a:lnSpc>
                <a:spcPct val="80000"/>
              </a:lnSpc>
            </a:pPr>
            <a:endParaRPr lang="en-US" sz="2000" b="1" u="sng" dirty="0" smtClean="0">
              <a:solidFill>
                <a:schemeClr val="tx2"/>
              </a:solidFill>
            </a:endParaRPr>
          </a:p>
          <a:p>
            <a:pPr eaLnBrk="1" hangingPunct="1">
              <a:lnSpc>
                <a:spcPct val="80000"/>
              </a:lnSpc>
            </a:pPr>
            <a:r>
              <a:rPr lang="en-US" sz="2000" dirty="0" smtClean="0"/>
              <a:t>The movement of a wave of negative charges which results in relaxation is called </a:t>
            </a:r>
            <a:r>
              <a:rPr lang="en-US" sz="2000" b="1" u="sng" dirty="0" smtClean="0">
                <a:solidFill>
                  <a:schemeClr val="tx2"/>
                </a:solidFill>
              </a:rPr>
              <a:t>repolarization</a:t>
            </a:r>
            <a:r>
              <a:rPr lang="en-US" sz="2000" dirty="0" smtClean="0">
                <a:solidFill>
                  <a:schemeClr val="tx2"/>
                </a:solidFill>
              </a:rPr>
              <a:t>.</a:t>
            </a:r>
          </a:p>
          <a:p>
            <a:pPr eaLnBrk="1" hangingPunct="1">
              <a:lnSpc>
                <a:spcPct val="80000"/>
              </a:lnSpc>
            </a:pPr>
            <a:endParaRPr lang="en-US" sz="2000" dirty="0" smtClean="0"/>
          </a:p>
          <a:p>
            <a:pPr eaLnBrk="1" hangingPunct="1">
              <a:lnSpc>
                <a:spcPct val="80000"/>
              </a:lnSpc>
            </a:pPr>
            <a:r>
              <a:rPr lang="en-US" sz="2000" dirty="0" smtClean="0"/>
              <a:t>The mechanical events of the heart are </a:t>
            </a:r>
            <a:r>
              <a:rPr lang="en-US" sz="2000" b="1" u="sng" dirty="0" smtClean="0">
                <a:solidFill>
                  <a:schemeClr val="tx2"/>
                </a:solidFill>
              </a:rPr>
              <a:t>Systole</a:t>
            </a:r>
            <a:r>
              <a:rPr lang="en-US" sz="2000" b="1" dirty="0" smtClean="0"/>
              <a:t> and </a:t>
            </a:r>
            <a:r>
              <a:rPr lang="en-US" sz="2000" b="1" u="sng" dirty="0" smtClean="0">
                <a:solidFill>
                  <a:schemeClr val="tx2"/>
                </a:solidFill>
              </a:rPr>
              <a:t>Diastole</a:t>
            </a:r>
          </a:p>
          <a:p>
            <a:pPr marL="82296" indent="0" eaLnBrk="1" hangingPunct="1">
              <a:lnSpc>
                <a:spcPct val="80000"/>
              </a:lnSpc>
              <a:buNone/>
            </a:pPr>
            <a:endParaRPr lang="en-US" sz="2000" dirty="0" smtClean="0">
              <a:solidFill>
                <a:schemeClr val="tx2"/>
              </a:solidFill>
            </a:endParaRPr>
          </a:p>
          <a:p>
            <a:pPr eaLnBrk="1" hangingPunct="1">
              <a:lnSpc>
                <a:spcPct val="80000"/>
              </a:lnSpc>
            </a:pPr>
            <a:r>
              <a:rPr lang="en-US" sz="2000" dirty="0" smtClean="0"/>
              <a:t>The primary pacemaker of the heart is the </a:t>
            </a:r>
            <a:r>
              <a:rPr lang="en-US" sz="2000" b="1" u="sng" dirty="0" smtClean="0">
                <a:solidFill>
                  <a:schemeClr val="tx2"/>
                </a:solidFill>
              </a:rPr>
              <a:t>SA Node</a:t>
            </a:r>
            <a:r>
              <a:rPr lang="en-US" sz="2000" dirty="0" smtClean="0">
                <a:solidFill>
                  <a:schemeClr val="tx2"/>
                </a:solidFill>
              </a:rPr>
              <a:t>.</a:t>
            </a:r>
          </a:p>
          <a:p>
            <a:pPr eaLnBrk="1" hangingPunct="1">
              <a:lnSpc>
                <a:spcPct val="80000"/>
              </a:lnSpc>
            </a:pPr>
            <a:endParaRPr lang="en-US" sz="2000" dirty="0" smtClean="0">
              <a:solidFill>
                <a:schemeClr val="tx2"/>
              </a:solidFill>
            </a:endParaRPr>
          </a:p>
          <a:p>
            <a:pPr eaLnBrk="1" hangingPunct="1">
              <a:lnSpc>
                <a:spcPct val="80000"/>
              </a:lnSpc>
            </a:pPr>
            <a:r>
              <a:rPr lang="en-US" sz="2000" dirty="0" smtClean="0"/>
              <a:t>The rate of the AV Node is </a:t>
            </a:r>
            <a:r>
              <a:rPr lang="en-US" sz="2000" b="1" u="sng" dirty="0" smtClean="0">
                <a:solidFill>
                  <a:schemeClr val="tx2"/>
                </a:solidFill>
              </a:rPr>
              <a:t>40-60/</a:t>
            </a:r>
            <a:r>
              <a:rPr lang="en-US" sz="2000" b="1" u="sng" dirty="0" err="1" smtClean="0">
                <a:solidFill>
                  <a:schemeClr val="tx2"/>
                </a:solidFill>
              </a:rPr>
              <a:t>mn</a:t>
            </a:r>
            <a:r>
              <a:rPr lang="en-US" sz="2000" dirty="0" smtClean="0">
                <a:solidFill>
                  <a:schemeClr val="tx2"/>
                </a:solidFill>
              </a:rPr>
              <a:t>.</a:t>
            </a:r>
          </a:p>
          <a:p>
            <a:pPr eaLnBrk="1" hangingPunct="1">
              <a:lnSpc>
                <a:spcPct val="80000"/>
              </a:lnSpc>
            </a:pPr>
            <a:endParaRPr lang="en-US" sz="2000" dirty="0" smtClean="0">
              <a:solidFill>
                <a:schemeClr val="tx2"/>
              </a:solidFill>
            </a:endParaRPr>
          </a:p>
          <a:p>
            <a:pPr eaLnBrk="1" hangingPunct="1">
              <a:lnSpc>
                <a:spcPct val="80000"/>
              </a:lnSpc>
            </a:pPr>
            <a:r>
              <a:rPr lang="en-US" sz="2000" dirty="0" smtClean="0"/>
              <a:t>The rate of the </a:t>
            </a:r>
            <a:r>
              <a:rPr lang="en-US" sz="2000" dirty="0" err="1" smtClean="0"/>
              <a:t>Purkinjee</a:t>
            </a:r>
            <a:r>
              <a:rPr lang="en-US" sz="2000" dirty="0" smtClean="0"/>
              <a:t> Fibers is </a:t>
            </a:r>
            <a:r>
              <a:rPr lang="en-US" sz="2000" b="1" u="sng" dirty="0" smtClean="0">
                <a:solidFill>
                  <a:schemeClr val="tx2"/>
                </a:solidFill>
              </a:rPr>
              <a:t>20-40/</a:t>
            </a:r>
            <a:r>
              <a:rPr lang="en-US" sz="2000" b="1" u="sng" dirty="0" err="1" smtClean="0">
                <a:solidFill>
                  <a:schemeClr val="tx2"/>
                </a:solidFill>
              </a:rPr>
              <a:t>mn</a:t>
            </a:r>
            <a:r>
              <a:rPr lang="en-US" sz="2000" b="1" dirty="0" smtClean="0">
                <a:solidFill>
                  <a:schemeClr val="tx2"/>
                </a:solidFill>
              </a:rPr>
              <a:t>.</a:t>
            </a:r>
          </a:p>
          <a:p>
            <a:pPr eaLnBrk="1" hangingPunct="1">
              <a:lnSpc>
                <a:spcPct val="80000"/>
              </a:lnSpc>
            </a:pPr>
            <a:endParaRPr lang="en-US" sz="2000" dirty="0" smtClean="0"/>
          </a:p>
        </p:txBody>
      </p:sp>
      <p:sp>
        <p:nvSpPr>
          <p:cNvPr id="45058" name="Slide Number Placeholder 5"/>
          <p:cNvSpPr>
            <a:spLocks noGrp="1"/>
          </p:cNvSpPr>
          <p:nvPr>
            <p:ph type="sldNum" sz="quarter" idx="12"/>
          </p:nvPr>
        </p:nvSpPr>
        <p:spPr>
          <a:noFill/>
        </p:spPr>
        <p:txBody>
          <a:bodyPr/>
          <a:lstStyle/>
          <a:p>
            <a:fld id="{F1A25335-8C9B-4C43-A33D-D3F7F51CB19C}"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895600" y="304800"/>
            <a:ext cx="4191000" cy="914400"/>
          </a:xfrm>
        </p:spPr>
        <p:txBody>
          <a:bodyPr/>
          <a:lstStyle/>
          <a:p>
            <a:pPr eaLnBrk="1" hangingPunct="1"/>
            <a:r>
              <a:rPr lang="en-US" dirty="0" smtClean="0"/>
              <a:t>ANSWERS, </a:t>
            </a:r>
            <a:r>
              <a:rPr lang="en-US" dirty="0" err="1" smtClean="0"/>
              <a:t>pg</a:t>
            </a:r>
            <a:r>
              <a:rPr lang="en-US" dirty="0" smtClean="0"/>
              <a:t> 7</a:t>
            </a:r>
          </a:p>
        </p:txBody>
      </p:sp>
      <p:sp>
        <p:nvSpPr>
          <p:cNvPr id="46084" name="Rectangle 3"/>
          <p:cNvSpPr>
            <a:spLocks noGrp="1" noChangeArrowheads="1"/>
          </p:cNvSpPr>
          <p:nvPr>
            <p:ph idx="1"/>
          </p:nvPr>
        </p:nvSpPr>
        <p:spPr>
          <a:xfrm>
            <a:off x="1066800" y="1600200"/>
            <a:ext cx="7696200" cy="4191000"/>
          </a:xfrm>
        </p:spPr>
        <p:txBody>
          <a:bodyPr/>
          <a:lstStyle/>
          <a:p>
            <a:pPr eaLnBrk="1" hangingPunct="1">
              <a:lnSpc>
                <a:spcPct val="80000"/>
              </a:lnSpc>
            </a:pPr>
            <a:r>
              <a:rPr lang="en-US" sz="2400" dirty="0" smtClean="0"/>
              <a:t>Additionally, if this node above fails, there are 2 other pacemakers that can take over.  These pacemakers are the </a:t>
            </a:r>
            <a:r>
              <a:rPr lang="en-US" sz="2400" b="1" dirty="0" smtClean="0">
                <a:solidFill>
                  <a:schemeClr val="tx2"/>
                </a:solidFill>
              </a:rPr>
              <a:t>AV Node</a:t>
            </a:r>
            <a:r>
              <a:rPr lang="en-US" sz="2400" b="1" dirty="0" smtClean="0"/>
              <a:t> and the </a:t>
            </a:r>
            <a:r>
              <a:rPr lang="en-US" sz="2400" b="1" dirty="0" smtClean="0">
                <a:solidFill>
                  <a:schemeClr val="tx2"/>
                </a:solidFill>
              </a:rPr>
              <a:t>Purkinje Fibers</a:t>
            </a:r>
            <a:r>
              <a:rPr lang="en-US" sz="2400" dirty="0" smtClean="0">
                <a:solidFill>
                  <a:schemeClr val="tx2"/>
                </a:solidFill>
              </a:rPr>
              <a:t>.</a:t>
            </a:r>
          </a:p>
          <a:p>
            <a:pPr eaLnBrk="1" hangingPunct="1">
              <a:lnSpc>
                <a:spcPct val="80000"/>
              </a:lnSpc>
            </a:pPr>
            <a:endParaRPr lang="en-US" sz="2400" dirty="0" smtClean="0">
              <a:solidFill>
                <a:schemeClr val="tx2"/>
              </a:solidFill>
            </a:endParaRPr>
          </a:p>
          <a:p>
            <a:pPr eaLnBrk="1" hangingPunct="1">
              <a:lnSpc>
                <a:spcPct val="80000"/>
              </a:lnSpc>
            </a:pPr>
            <a:r>
              <a:rPr lang="en-US" sz="2400" dirty="0" smtClean="0"/>
              <a:t>Arrange numerically (1 through 5) the Normal conduction system of the heart</a:t>
            </a:r>
          </a:p>
          <a:p>
            <a:pPr lvl="1" eaLnBrk="1" hangingPunct="1">
              <a:lnSpc>
                <a:spcPct val="80000"/>
              </a:lnSpc>
            </a:pPr>
            <a:r>
              <a:rPr lang="en-US" sz="2000" u="sng" dirty="0" smtClean="0">
                <a:solidFill>
                  <a:schemeClr val="tx2"/>
                </a:solidFill>
              </a:rPr>
              <a:t>5   </a:t>
            </a:r>
            <a:r>
              <a:rPr lang="en-US" sz="2000" dirty="0" smtClean="0"/>
              <a:t>Purkinje Fibers</a:t>
            </a:r>
          </a:p>
          <a:p>
            <a:pPr lvl="1" eaLnBrk="1" hangingPunct="1">
              <a:lnSpc>
                <a:spcPct val="80000"/>
              </a:lnSpc>
            </a:pPr>
            <a:r>
              <a:rPr lang="en-US" sz="2000" u="sng" dirty="0" smtClean="0">
                <a:solidFill>
                  <a:schemeClr val="tx2"/>
                </a:solidFill>
              </a:rPr>
              <a:t>1   </a:t>
            </a:r>
            <a:r>
              <a:rPr lang="en-US" sz="2000" dirty="0" smtClean="0"/>
              <a:t>SA Node</a:t>
            </a:r>
          </a:p>
          <a:p>
            <a:pPr lvl="1" eaLnBrk="1" hangingPunct="1">
              <a:lnSpc>
                <a:spcPct val="80000"/>
              </a:lnSpc>
            </a:pPr>
            <a:r>
              <a:rPr lang="en-US" sz="2000" u="sng" dirty="0" smtClean="0">
                <a:solidFill>
                  <a:schemeClr val="tx2"/>
                </a:solidFill>
              </a:rPr>
              <a:t>3   </a:t>
            </a:r>
            <a:r>
              <a:rPr lang="en-US" sz="2000" dirty="0" smtClean="0"/>
              <a:t>Bundle of His</a:t>
            </a:r>
          </a:p>
          <a:p>
            <a:pPr lvl="1" eaLnBrk="1" hangingPunct="1">
              <a:lnSpc>
                <a:spcPct val="80000"/>
              </a:lnSpc>
            </a:pPr>
            <a:r>
              <a:rPr lang="en-US" sz="2000" u="sng" dirty="0" smtClean="0">
                <a:solidFill>
                  <a:schemeClr val="tx2"/>
                </a:solidFill>
              </a:rPr>
              <a:t>2   </a:t>
            </a:r>
            <a:r>
              <a:rPr lang="en-US" sz="2000" dirty="0" smtClean="0"/>
              <a:t>AV Node</a:t>
            </a:r>
          </a:p>
          <a:p>
            <a:pPr lvl="1" eaLnBrk="1" hangingPunct="1">
              <a:lnSpc>
                <a:spcPct val="80000"/>
              </a:lnSpc>
            </a:pPr>
            <a:r>
              <a:rPr lang="en-US" sz="2000" u="sng" dirty="0" smtClean="0">
                <a:solidFill>
                  <a:schemeClr val="tx2"/>
                </a:solidFill>
              </a:rPr>
              <a:t>4   </a:t>
            </a:r>
            <a:r>
              <a:rPr lang="en-US" sz="2000" dirty="0" smtClean="0"/>
              <a:t>Right and Left Bundle Branches</a:t>
            </a:r>
          </a:p>
          <a:p>
            <a:pPr eaLnBrk="1" hangingPunct="1">
              <a:lnSpc>
                <a:spcPct val="80000"/>
              </a:lnSpc>
            </a:pPr>
            <a:endParaRPr lang="en-US" sz="2400" dirty="0" smtClean="0"/>
          </a:p>
        </p:txBody>
      </p:sp>
      <p:sp>
        <p:nvSpPr>
          <p:cNvPr id="46082" name="Slide Number Placeholder 5"/>
          <p:cNvSpPr>
            <a:spLocks noGrp="1"/>
          </p:cNvSpPr>
          <p:nvPr>
            <p:ph type="sldNum" sz="quarter" idx="12"/>
          </p:nvPr>
        </p:nvSpPr>
        <p:spPr>
          <a:noFill/>
        </p:spPr>
        <p:txBody>
          <a:bodyPr/>
          <a:lstStyle/>
          <a:p>
            <a:fld id="{956D18FC-2DA2-4914-A0ED-87A8A7DA0167}"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667000" y="304800"/>
            <a:ext cx="4495800" cy="1066800"/>
          </a:xfrm>
        </p:spPr>
        <p:txBody>
          <a:bodyPr/>
          <a:lstStyle/>
          <a:p>
            <a:pPr eaLnBrk="1" hangingPunct="1"/>
            <a:r>
              <a:rPr lang="en-US" dirty="0" smtClean="0"/>
              <a:t>ANSWERS, </a:t>
            </a:r>
            <a:r>
              <a:rPr lang="en-US" dirty="0" err="1" smtClean="0"/>
              <a:t>pg</a:t>
            </a:r>
            <a:r>
              <a:rPr lang="en-US" dirty="0" smtClean="0"/>
              <a:t> 9</a:t>
            </a:r>
          </a:p>
        </p:txBody>
      </p:sp>
      <p:sp>
        <p:nvSpPr>
          <p:cNvPr id="47108" name="Rectangle 3"/>
          <p:cNvSpPr>
            <a:spLocks noGrp="1" noChangeArrowheads="1"/>
          </p:cNvSpPr>
          <p:nvPr>
            <p:ph idx="1"/>
          </p:nvPr>
        </p:nvSpPr>
        <p:spPr>
          <a:xfrm>
            <a:off x="1371600" y="1600200"/>
            <a:ext cx="7498080" cy="4800600"/>
          </a:xfrm>
        </p:spPr>
        <p:txBody>
          <a:bodyPr>
            <a:normAutofit lnSpcReduction="10000"/>
          </a:bodyPr>
          <a:lstStyle/>
          <a:p>
            <a:pPr eaLnBrk="1" hangingPunct="1">
              <a:lnSpc>
                <a:spcPct val="90000"/>
              </a:lnSpc>
            </a:pPr>
            <a:r>
              <a:rPr lang="en-US" sz="2400" dirty="0" smtClean="0"/>
              <a:t>Depolarization of the atria is represented on the EKG as the </a:t>
            </a:r>
            <a:r>
              <a:rPr lang="en-US" sz="2400" b="1" u="sng" dirty="0" smtClean="0">
                <a:solidFill>
                  <a:schemeClr val="tx2"/>
                </a:solidFill>
              </a:rPr>
              <a:t>P wave</a:t>
            </a:r>
            <a:r>
              <a:rPr lang="en-US" sz="2400" dirty="0" smtClean="0">
                <a:solidFill>
                  <a:schemeClr val="tx2"/>
                </a:solidFill>
              </a:rPr>
              <a:t>.</a:t>
            </a:r>
          </a:p>
          <a:p>
            <a:pPr eaLnBrk="1" hangingPunct="1">
              <a:lnSpc>
                <a:spcPct val="90000"/>
              </a:lnSpc>
            </a:pPr>
            <a:endParaRPr lang="en-US" sz="2400" dirty="0" smtClean="0">
              <a:solidFill>
                <a:schemeClr val="tx2"/>
              </a:solidFill>
            </a:endParaRPr>
          </a:p>
          <a:p>
            <a:pPr eaLnBrk="1" hangingPunct="1">
              <a:lnSpc>
                <a:spcPct val="90000"/>
              </a:lnSpc>
            </a:pPr>
            <a:r>
              <a:rPr lang="en-US" sz="2400" dirty="0" smtClean="0"/>
              <a:t>Depolarization of the ventricles is represented on the EKG as the </a:t>
            </a:r>
            <a:r>
              <a:rPr lang="en-US" sz="2400" b="1" u="sng" dirty="0" smtClean="0">
                <a:solidFill>
                  <a:schemeClr val="tx2"/>
                </a:solidFill>
              </a:rPr>
              <a:t>QRS</a:t>
            </a:r>
          </a:p>
          <a:p>
            <a:pPr eaLnBrk="1" hangingPunct="1">
              <a:lnSpc>
                <a:spcPct val="90000"/>
              </a:lnSpc>
            </a:pPr>
            <a:endParaRPr lang="en-US" sz="2400" b="1" u="sng" dirty="0" smtClean="0">
              <a:solidFill>
                <a:schemeClr val="tx2"/>
              </a:solidFill>
            </a:endParaRPr>
          </a:p>
          <a:p>
            <a:pPr eaLnBrk="1" hangingPunct="1">
              <a:lnSpc>
                <a:spcPct val="90000"/>
              </a:lnSpc>
            </a:pPr>
            <a:r>
              <a:rPr lang="en-US" sz="2400" dirty="0" smtClean="0"/>
              <a:t>A normal PR Interval is </a:t>
            </a:r>
            <a:r>
              <a:rPr lang="en-US" sz="2400" b="1" u="sng" dirty="0" smtClean="0">
                <a:solidFill>
                  <a:schemeClr val="tx2"/>
                </a:solidFill>
              </a:rPr>
              <a:t>0.12-0.20 seconds</a:t>
            </a:r>
            <a:r>
              <a:rPr lang="en-US" sz="2400" b="1" dirty="0" smtClean="0">
                <a:solidFill>
                  <a:schemeClr val="tx2"/>
                </a:solidFill>
              </a:rPr>
              <a:t>.</a:t>
            </a:r>
          </a:p>
          <a:p>
            <a:pPr eaLnBrk="1" hangingPunct="1">
              <a:lnSpc>
                <a:spcPct val="90000"/>
              </a:lnSpc>
            </a:pPr>
            <a:endParaRPr lang="en-US" sz="2400" b="1" dirty="0" smtClean="0">
              <a:solidFill>
                <a:schemeClr val="tx2"/>
              </a:solidFill>
            </a:endParaRPr>
          </a:p>
          <a:p>
            <a:pPr eaLnBrk="1" hangingPunct="1">
              <a:lnSpc>
                <a:spcPct val="90000"/>
              </a:lnSpc>
            </a:pPr>
            <a:r>
              <a:rPr lang="en-US" sz="2400" dirty="0" smtClean="0"/>
              <a:t>The QT Interval is measured from the </a:t>
            </a:r>
            <a:r>
              <a:rPr lang="en-US" sz="2400" b="1" u="sng" dirty="0" smtClean="0">
                <a:solidFill>
                  <a:schemeClr val="tx2"/>
                </a:solidFill>
              </a:rPr>
              <a:t>beginning of the Q wave</a:t>
            </a:r>
            <a:r>
              <a:rPr lang="en-US" sz="2400" b="1" u="sng" dirty="0" smtClean="0"/>
              <a:t> </a:t>
            </a:r>
            <a:r>
              <a:rPr lang="en-US" sz="2400" dirty="0" smtClean="0"/>
              <a:t>to the </a:t>
            </a:r>
            <a:r>
              <a:rPr lang="en-US" sz="2400" b="1" u="sng" dirty="0" smtClean="0">
                <a:solidFill>
                  <a:schemeClr val="tx2"/>
                </a:solidFill>
              </a:rPr>
              <a:t>end of the T Wave.</a:t>
            </a:r>
          </a:p>
          <a:p>
            <a:pPr eaLnBrk="1" hangingPunct="1">
              <a:lnSpc>
                <a:spcPct val="90000"/>
              </a:lnSpc>
            </a:pPr>
            <a:endParaRPr lang="en-US" sz="2400" b="1" u="sng" dirty="0" smtClean="0">
              <a:solidFill>
                <a:schemeClr val="tx2"/>
              </a:solidFill>
            </a:endParaRPr>
          </a:p>
          <a:p>
            <a:pPr eaLnBrk="1" hangingPunct="1">
              <a:lnSpc>
                <a:spcPct val="90000"/>
              </a:lnSpc>
            </a:pPr>
            <a:r>
              <a:rPr lang="en-US" sz="2400" dirty="0" smtClean="0"/>
              <a:t>A normal QRS Interval is </a:t>
            </a:r>
            <a:r>
              <a:rPr lang="en-US" sz="2400" b="1" u="sng" dirty="0" smtClean="0">
                <a:solidFill>
                  <a:schemeClr val="tx2"/>
                </a:solidFill>
              </a:rPr>
              <a:t>0.04-.10 seconds</a:t>
            </a:r>
            <a:r>
              <a:rPr lang="en-US" sz="2400" dirty="0" smtClean="0">
                <a:solidFill>
                  <a:schemeClr val="tx2"/>
                </a:solidFill>
              </a:rPr>
              <a:t>.</a:t>
            </a:r>
          </a:p>
          <a:p>
            <a:pPr eaLnBrk="1" hangingPunct="1">
              <a:lnSpc>
                <a:spcPct val="90000"/>
              </a:lnSpc>
            </a:pPr>
            <a:endParaRPr lang="en-US" sz="2400" dirty="0" smtClean="0"/>
          </a:p>
        </p:txBody>
      </p:sp>
      <p:sp>
        <p:nvSpPr>
          <p:cNvPr id="47106" name="Slide Number Placeholder 5"/>
          <p:cNvSpPr>
            <a:spLocks noGrp="1"/>
          </p:cNvSpPr>
          <p:nvPr>
            <p:ph type="sldNum" sz="quarter" idx="12"/>
          </p:nvPr>
        </p:nvSpPr>
        <p:spPr>
          <a:noFill/>
        </p:spPr>
        <p:txBody>
          <a:bodyPr/>
          <a:lstStyle/>
          <a:p>
            <a:fld id="{4F7BDBFB-51A5-4F1A-ADC7-FA7D8DE0F591}"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1981200" y="152400"/>
            <a:ext cx="5575300" cy="1066800"/>
          </a:xfrm>
        </p:spPr>
        <p:txBody>
          <a:bodyPr/>
          <a:lstStyle/>
          <a:p>
            <a:pPr eaLnBrk="1" hangingPunct="1"/>
            <a:r>
              <a:rPr lang="en-US" dirty="0" smtClean="0"/>
              <a:t>ANSWERS, pg 17</a:t>
            </a:r>
          </a:p>
        </p:txBody>
      </p:sp>
      <p:pic>
        <p:nvPicPr>
          <p:cNvPr id="49156" name="Picture 4" descr="fig19"/>
          <p:cNvPicPr>
            <a:picLocks noGrp="1" noChangeAspect="1" noChangeArrowheads="1"/>
          </p:cNvPicPr>
          <p:nvPr>
            <p:ph idx="1"/>
          </p:nvPr>
        </p:nvPicPr>
        <p:blipFill>
          <a:blip r:embed="rId2" cstate="print"/>
          <a:srcRect/>
          <a:stretch>
            <a:fillRect/>
          </a:stretch>
        </p:blipFill>
        <p:spPr>
          <a:xfrm>
            <a:off x="2133600" y="1295400"/>
            <a:ext cx="5257800" cy="1058863"/>
          </a:xfrm>
        </p:spPr>
      </p:pic>
      <p:sp>
        <p:nvSpPr>
          <p:cNvPr id="49154" name="Slide Number Placeholder 5"/>
          <p:cNvSpPr>
            <a:spLocks noGrp="1"/>
          </p:cNvSpPr>
          <p:nvPr>
            <p:ph type="sldNum" sz="quarter" idx="12"/>
          </p:nvPr>
        </p:nvSpPr>
        <p:spPr>
          <a:noFill/>
        </p:spPr>
        <p:txBody>
          <a:bodyPr/>
          <a:lstStyle/>
          <a:p>
            <a:fld id="{7B5A03CF-3232-4EAE-AA44-9F4FB4B136AD}" type="slidenum">
              <a:rPr lang="en-US" smtClean="0"/>
              <a:pPr/>
              <a:t>44</a:t>
            </a:fld>
            <a:endParaRPr lang="en-US" smtClean="0"/>
          </a:p>
        </p:txBody>
      </p:sp>
      <p:pic>
        <p:nvPicPr>
          <p:cNvPr id="49157" name="Picture 5" descr="fig20"/>
          <p:cNvPicPr>
            <a:picLocks noChangeAspect="1" noChangeArrowheads="1"/>
          </p:cNvPicPr>
          <p:nvPr/>
        </p:nvPicPr>
        <p:blipFill>
          <a:blip r:embed="rId3" cstate="print"/>
          <a:srcRect/>
          <a:stretch>
            <a:fillRect/>
          </a:stretch>
        </p:blipFill>
        <p:spPr bwMode="auto">
          <a:xfrm>
            <a:off x="2133600" y="3581400"/>
            <a:ext cx="5486400" cy="642938"/>
          </a:xfrm>
          <a:prstGeom prst="rect">
            <a:avLst/>
          </a:prstGeom>
          <a:noFill/>
          <a:ln w="9525">
            <a:noFill/>
            <a:miter lim="800000"/>
            <a:headEnd/>
            <a:tailEnd/>
          </a:ln>
        </p:spPr>
      </p:pic>
      <p:sp>
        <p:nvSpPr>
          <p:cNvPr id="49158" name="Rectangle 6"/>
          <p:cNvSpPr>
            <a:spLocks noChangeArrowheads="1"/>
          </p:cNvSpPr>
          <p:nvPr/>
        </p:nvSpPr>
        <p:spPr bwMode="auto">
          <a:xfrm>
            <a:off x="2667000" y="2590800"/>
            <a:ext cx="5486400" cy="1061829"/>
          </a:xfrm>
          <a:prstGeom prst="rect">
            <a:avLst/>
          </a:prstGeom>
          <a:noFill/>
          <a:ln w="9525">
            <a:noFill/>
            <a:miter lim="800000"/>
            <a:headEnd/>
            <a:tailEnd/>
          </a:ln>
        </p:spPr>
        <p:txBody>
          <a:bodyPr wrap="square">
            <a:spAutoFit/>
          </a:bodyPr>
          <a:lstStyle/>
          <a:p>
            <a:pPr>
              <a:spcBef>
                <a:spcPct val="50000"/>
              </a:spcBef>
            </a:pPr>
            <a:r>
              <a:rPr lang="en-US" dirty="0">
                <a:latin typeface="Calibri Light" panose="020F0302020204030204" pitchFamily="34" charset="0"/>
              </a:rPr>
              <a:t>Prolongation of PR Interval </a:t>
            </a:r>
            <a:r>
              <a:rPr lang="en-US" dirty="0" smtClean="0">
                <a:latin typeface="Calibri Light" panose="020F0302020204030204" pitchFamily="34" charset="0"/>
              </a:rPr>
              <a:t>&gt;0.20 </a:t>
            </a:r>
            <a:r>
              <a:rPr lang="en-US" dirty="0">
                <a:latin typeface="Calibri Light" panose="020F0302020204030204" pitchFamily="34" charset="0"/>
              </a:rPr>
              <a:t>seconds.  Actions </a:t>
            </a:r>
            <a:r>
              <a:rPr lang="en-US" dirty="0" smtClean="0">
                <a:latin typeface="Calibri Light" panose="020F0302020204030204" pitchFamily="34" charset="0"/>
              </a:rPr>
              <a:t>are</a:t>
            </a:r>
            <a:r>
              <a:rPr lang="en-US" dirty="0" smtClean="0">
                <a:solidFill>
                  <a:schemeClr val="tx2"/>
                </a:solidFill>
                <a:latin typeface="Calibri Light" panose="020F0302020204030204" pitchFamily="34" charset="0"/>
              </a:rPr>
              <a:t>: </a:t>
            </a:r>
            <a:r>
              <a:rPr lang="en-US" b="1" dirty="0" smtClean="0">
                <a:solidFill>
                  <a:schemeClr val="tx2"/>
                </a:solidFill>
                <a:latin typeface="Calibri Light" panose="020F0302020204030204" pitchFamily="34" charset="0"/>
              </a:rPr>
              <a:t>Monitor</a:t>
            </a:r>
            <a:r>
              <a:rPr lang="en-US" b="1" dirty="0">
                <a:solidFill>
                  <a:schemeClr val="tx2"/>
                </a:solidFill>
                <a:latin typeface="Calibri Light" panose="020F0302020204030204" pitchFamily="34" charset="0"/>
              </a:rPr>
              <a:t>, </a:t>
            </a:r>
            <a:r>
              <a:rPr lang="en-US" b="1" dirty="0" smtClean="0">
                <a:solidFill>
                  <a:schemeClr val="tx2"/>
                </a:solidFill>
                <a:latin typeface="Calibri Light" panose="020F0302020204030204" pitchFamily="34" charset="0"/>
              </a:rPr>
              <a:t>Assessment</a:t>
            </a:r>
            <a:r>
              <a:rPr lang="en-US" b="1" dirty="0">
                <a:solidFill>
                  <a:schemeClr val="tx2"/>
                </a:solidFill>
                <a:latin typeface="Calibri Light" panose="020F0302020204030204" pitchFamily="34" charset="0"/>
              </a:rPr>
              <a:t>, BP </a:t>
            </a:r>
            <a:r>
              <a:rPr lang="en-US" b="1" dirty="0" smtClean="0">
                <a:solidFill>
                  <a:schemeClr val="tx2"/>
                </a:solidFill>
                <a:latin typeface="Calibri Light" panose="020F0302020204030204" pitchFamily="34" charset="0"/>
              </a:rPr>
              <a:t>Monitoring</a:t>
            </a:r>
            <a:r>
              <a:rPr lang="en-US" b="1" dirty="0">
                <a:solidFill>
                  <a:schemeClr val="tx2"/>
                </a:solidFill>
                <a:latin typeface="Calibri Light" panose="020F0302020204030204" pitchFamily="34" charset="0"/>
              </a:rPr>
              <a:t>.</a:t>
            </a:r>
          </a:p>
          <a:p>
            <a:pPr>
              <a:spcBef>
                <a:spcPct val="50000"/>
              </a:spcBef>
            </a:pPr>
            <a:endParaRPr lang="en-US" dirty="0"/>
          </a:p>
        </p:txBody>
      </p:sp>
      <p:sp>
        <p:nvSpPr>
          <p:cNvPr id="49159" name="Rectangle 7"/>
          <p:cNvSpPr>
            <a:spLocks noChangeArrowheads="1"/>
          </p:cNvSpPr>
          <p:nvPr/>
        </p:nvSpPr>
        <p:spPr bwMode="auto">
          <a:xfrm>
            <a:off x="2667000" y="4495800"/>
            <a:ext cx="5029200" cy="1061829"/>
          </a:xfrm>
          <a:prstGeom prst="rect">
            <a:avLst/>
          </a:prstGeom>
          <a:noFill/>
          <a:ln w="9525">
            <a:noFill/>
            <a:miter lim="800000"/>
            <a:headEnd/>
            <a:tailEnd/>
          </a:ln>
        </p:spPr>
        <p:txBody>
          <a:bodyPr wrap="square">
            <a:spAutoFit/>
          </a:bodyPr>
          <a:lstStyle/>
          <a:p>
            <a:pPr>
              <a:spcBef>
                <a:spcPct val="50000"/>
              </a:spcBef>
            </a:pPr>
            <a:r>
              <a:rPr lang="en-US" dirty="0">
                <a:latin typeface="Calibri Light" panose="020F0302020204030204" pitchFamily="34" charset="0"/>
              </a:rPr>
              <a:t>Prolongation of PR Interval </a:t>
            </a:r>
            <a:r>
              <a:rPr lang="en-US" dirty="0" smtClean="0">
                <a:latin typeface="Calibri Light" panose="020F0302020204030204" pitchFamily="34" charset="0"/>
              </a:rPr>
              <a:t>&gt;0.20 </a:t>
            </a:r>
            <a:r>
              <a:rPr lang="en-US" dirty="0">
                <a:latin typeface="Calibri Light" panose="020F0302020204030204" pitchFamily="34" charset="0"/>
              </a:rPr>
              <a:t>seconds.  Actions </a:t>
            </a:r>
            <a:r>
              <a:rPr lang="en-US" dirty="0" smtClean="0">
                <a:latin typeface="Calibri Light" panose="020F0302020204030204" pitchFamily="34" charset="0"/>
              </a:rPr>
              <a:t>are</a:t>
            </a:r>
            <a:r>
              <a:rPr lang="en-US" dirty="0" smtClean="0">
                <a:solidFill>
                  <a:schemeClr val="tx2"/>
                </a:solidFill>
                <a:latin typeface="Calibri Light" panose="020F0302020204030204" pitchFamily="34" charset="0"/>
              </a:rPr>
              <a:t>: </a:t>
            </a:r>
            <a:r>
              <a:rPr lang="en-US" b="1" dirty="0" smtClean="0">
                <a:solidFill>
                  <a:schemeClr val="tx2"/>
                </a:solidFill>
                <a:latin typeface="Calibri Light" panose="020F0302020204030204" pitchFamily="34" charset="0"/>
              </a:rPr>
              <a:t>Monitor</a:t>
            </a:r>
            <a:r>
              <a:rPr lang="en-US" b="1" dirty="0">
                <a:solidFill>
                  <a:schemeClr val="tx2"/>
                </a:solidFill>
                <a:latin typeface="Calibri Light" panose="020F0302020204030204" pitchFamily="34" charset="0"/>
              </a:rPr>
              <a:t>, assessment, BP monitoring.</a:t>
            </a:r>
          </a:p>
          <a:p>
            <a:pPr>
              <a:spcBef>
                <a:spcPct val="50000"/>
              </a:spcBef>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dirty="0" smtClean="0"/>
              <a:t>ANSWERS, </a:t>
            </a:r>
            <a:r>
              <a:rPr lang="en-US" dirty="0" err="1" smtClean="0"/>
              <a:t>pg</a:t>
            </a:r>
            <a:r>
              <a:rPr lang="en-US" dirty="0" smtClean="0"/>
              <a:t> 33</a:t>
            </a:r>
          </a:p>
        </p:txBody>
      </p:sp>
      <p:pic>
        <p:nvPicPr>
          <p:cNvPr id="50180" name="Picture 4" descr="ry_paced.gif (3275 bytes)"/>
          <p:cNvPicPr>
            <a:picLocks noGrp="1" noChangeAspect="1" noChangeArrowheads="1"/>
          </p:cNvPicPr>
          <p:nvPr>
            <p:ph idx="1"/>
          </p:nvPr>
        </p:nvPicPr>
        <p:blipFill>
          <a:blip r:embed="rId2" cstate="print"/>
          <a:srcRect/>
          <a:stretch>
            <a:fillRect/>
          </a:stretch>
        </p:blipFill>
        <p:spPr>
          <a:xfrm>
            <a:off x="1524000" y="1981200"/>
            <a:ext cx="6858000" cy="1571625"/>
          </a:xfrm>
        </p:spPr>
      </p:pic>
      <p:sp>
        <p:nvSpPr>
          <p:cNvPr id="50178" name="Slide Number Placeholder 5"/>
          <p:cNvSpPr>
            <a:spLocks noGrp="1"/>
          </p:cNvSpPr>
          <p:nvPr>
            <p:ph type="sldNum" sz="quarter" idx="12"/>
          </p:nvPr>
        </p:nvSpPr>
        <p:spPr>
          <a:noFill/>
        </p:spPr>
        <p:txBody>
          <a:bodyPr/>
          <a:lstStyle/>
          <a:p>
            <a:fld id="{79CADAD6-0B80-44CE-AA8F-2DEC80B52509}" type="slidenum">
              <a:rPr lang="en-US" smtClean="0"/>
              <a:pPr/>
              <a:t>45</a:t>
            </a:fld>
            <a:endParaRPr lang="en-US" smtClean="0"/>
          </a:p>
        </p:txBody>
      </p:sp>
      <p:sp>
        <p:nvSpPr>
          <p:cNvPr id="50181" name="Text Box 5"/>
          <p:cNvSpPr txBox="1">
            <a:spLocks noChangeArrowheads="1"/>
          </p:cNvSpPr>
          <p:nvPr/>
        </p:nvSpPr>
        <p:spPr bwMode="auto">
          <a:xfrm>
            <a:off x="2384425" y="3810000"/>
            <a:ext cx="5083175" cy="366713"/>
          </a:xfrm>
          <a:prstGeom prst="rect">
            <a:avLst/>
          </a:prstGeom>
          <a:noFill/>
          <a:ln w="9525">
            <a:noFill/>
            <a:miter lim="800000"/>
            <a:headEnd/>
            <a:tailEnd/>
          </a:ln>
        </p:spPr>
        <p:txBody>
          <a:bodyPr>
            <a:spAutoFit/>
          </a:bodyPr>
          <a:lstStyle/>
          <a:p>
            <a:pPr>
              <a:spcBef>
                <a:spcPct val="50000"/>
              </a:spcBef>
            </a:pPr>
            <a:endParaRPr lang="en-US"/>
          </a:p>
        </p:txBody>
      </p:sp>
      <p:sp>
        <p:nvSpPr>
          <p:cNvPr id="50182" name="Rectangle 6"/>
          <p:cNvSpPr>
            <a:spLocks noChangeArrowheads="1"/>
          </p:cNvSpPr>
          <p:nvPr/>
        </p:nvSpPr>
        <p:spPr bwMode="auto">
          <a:xfrm>
            <a:off x="1752600" y="4038600"/>
            <a:ext cx="6705600" cy="2308324"/>
          </a:xfrm>
          <a:prstGeom prst="rect">
            <a:avLst/>
          </a:prstGeom>
          <a:noFill/>
          <a:ln w="9525">
            <a:noFill/>
            <a:miter lim="800000"/>
            <a:headEnd/>
            <a:tailEnd/>
          </a:ln>
        </p:spPr>
        <p:txBody>
          <a:bodyPr>
            <a:spAutoFit/>
          </a:bodyPr>
          <a:lstStyle/>
          <a:p>
            <a:r>
              <a:rPr lang="en-US" dirty="0">
                <a:latin typeface="Calibri Light" panose="020F0302020204030204" pitchFamily="34" charset="0"/>
              </a:rPr>
              <a:t>The rhythm above is a </a:t>
            </a:r>
            <a:r>
              <a:rPr lang="en-US" b="1" dirty="0">
                <a:solidFill>
                  <a:schemeClr val="tx2"/>
                </a:solidFill>
                <a:latin typeface="Calibri Light" panose="020F0302020204030204" pitchFamily="34" charset="0"/>
              </a:rPr>
              <a:t>Ventricular </a:t>
            </a:r>
            <a:r>
              <a:rPr lang="en-US" b="1" dirty="0" err="1">
                <a:solidFill>
                  <a:schemeClr val="tx2"/>
                </a:solidFill>
                <a:latin typeface="Calibri Light" panose="020F0302020204030204" pitchFamily="34" charset="0"/>
              </a:rPr>
              <a:t>Paced</a:t>
            </a:r>
            <a:r>
              <a:rPr lang="en-US" b="1" dirty="0" err="1">
                <a:latin typeface="Calibri Light" panose="020F0302020204030204" pitchFamily="34" charset="0"/>
              </a:rPr>
              <a:t>_rhythm</a:t>
            </a:r>
            <a:r>
              <a:rPr lang="en-US" b="1" dirty="0">
                <a:latin typeface="Calibri Light" panose="020F0302020204030204" pitchFamily="34" charset="0"/>
              </a:rPr>
              <a:t> with </a:t>
            </a:r>
            <a:r>
              <a:rPr lang="en-US" b="1" dirty="0">
                <a:solidFill>
                  <a:schemeClr val="tx2"/>
                </a:solidFill>
                <a:latin typeface="Calibri Light" panose="020F0302020204030204" pitchFamily="34" charset="0"/>
              </a:rPr>
              <a:t>one beat which is failure to capture</a:t>
            </a:r>
            <a:r>
              <a:rPr lang="en-US" b="1" dirty="0" smtClean="0">
                <a:solidFill>
                  <a:schemeClr val="tx2"/>
                </a:solidFill>
                <a:latin typeface="Calibri Light" panose="020F0302020204030204" pitchFamily="34" charset="0"/>
              </a:rPr>
              <a:t>.</a:t>
            </a:r>
            <a:r>
              <a:rPr lang="en-US" b="1" dirty="0" smtClean="0">
                <a:latin typeface="Calibri Light" panose="020F0302020204030204" pitchFamily="34" charset="0"/>
              </a:rPr>
              <a:t> </a:t>
            </a:r>
            <a:r>
              <a:rPr lang="en-US" dirty="0" smtClean="0">
                <a:latin typeface="Calibri Light" panose="020F0302020204030204" pitchFamily="34" charset="0"/>
              </a:rPr>
              <a:t> </a:t>
            </a:r>
            <a:r>
              <a:rPr lang="en-US" dirty="0">
                <a:latin typeface="Calibri Light" panose="020F0302020204030204" pitchFamily="34" charset="0"/>
              </a:rPr>
              <a:t>Your actions are</a:t>
            </a:r>
            <a:r>
              <a:rPr lang="en-US" dirty="0" smtClean="0">
                <a:solidFill>
                  <a:schemeClr val="tx2"/>
                </a:solidFill>
                <a:latin typeface="Calibri Light" panose="020F0302020204030204" pitchFamily="34" charset="0"/>
              </a:rPr>
              <a:t>:</a:t>
            </a:r>
            <a:endParaRPr lang="en-US" dirty="0">
              <a:solidFill>
                <a:schemeClr val="tx2"/>
              </a:solidFill>
              <a:latin typeface="Calibri Light" panose="020F0302020204030204" pitchFamily="34" charset="0"/>
            </a:endParaRPr>
          </a:p>
          <a:p>
            <a:r>
              <a:rPr lang="en-US" dirty="0">
                <a:solidFill>
                  <a:schemeClr val="tx2"/>
                </a:solidFill>
                <a:latin typeface="Calibri Light" panose="020F0302020204030204" pitchFamily="34" charset="0"/>
              </a:rPr>
              <a:t>assess the patient</a:t>
            </a:r>
            <a:r>
              <a:rPr lang="en-US" dirty="0" smtClean="0">
                <a:solidFill>
                  <a:schemeClr val="tx2"/>
                </a:solidFill>
                <a:latin typeface="Calibri Light" panose="020F0302020204030204" pitchFamily="34" charset="0"/>
              </a:rPr>
              <a:t>,  </a:t>
            </a:r>
            <a:r>
              <a:rPr lang="en-US" dirty="0">
                <a:solidFill>
                  <a:schemeClr val="tx2"/>
                </a:solidFill>
                <a:latin typeface="Calibri Light" panose="020F0302020204030204" pitchFamily="34" charset="0"/>
              </a:rPr>
              <a:t>check Vital Signs, </a:t>
            </a:r>
            <a:r>
              <a:rPr lang="en-US" dirty="0" smtClean="0">
                <a:solidFill>
                  <a:schemeClr val="tx2"/>
                </a:solidFill>
                <a:latin typeface="Calibri Light" panose="020F0302020204030204" pitchFamily="34" charset="0"/>
              </a:rPr>
              <a:t>be </a:t>
            </a:r>
            <a:r>
              <a:rPr lang="en-US" dirty="0">
                <a:solidFill>
                  <a:schemeClr val="tx2"/>
                </a:solidFill>
                <a:latin typeface="Calibri Light" panose="020F0302020204030204" pitchFamily="34" charset="0"/>
              </a:rPr>
              <a:t>sure </a:t>
            </a:r>
            <a:r>
              <a:rPr lang="en-US" dirty="0" smtClean="0">
                <a:solidFill>
                  <a:schemeClr val="tx2"/>
                </a:solidFill>
                <a:latin typeface="Calibri Light" panose="020F0302020204030204" pitchFamily="34" charset="0"/>
              </a:rPr>
              <a:t>you </a:t>
            </a:r>
            <a:r>
              <a:rPr lang="en-US" dirty="0">
                <a:solidFill>
                  <a:schemeClr val="tx2"/>
                </a:solidFill>
                <a:latin typeface="Calibri Light" panose="020F0302020204030204" pitchFamily="34" charset="0"/>
              </a:rPr>
              <a:t>know what type of pacemaker device and the settings your patient has.   You can find this information generally in the medical record or under Cardiology section.</a:t>
            </a:r>
          </a:p>
          <a:p>
            <a:r>
              <a:rPr lang="en-US" dirty="0">
                <a:solidFill>
                  <a:schemeClr val="tx2"/>
                </a:solidFill>
                <a:latin typeface="Calibri Light" panose="020F0302020204030204" pitchFamily="34" charset="0"/>
              </a:rPr>
              <a:t>Notify MD/Cardiologist to anticipate interrogation of                        pacemaker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524000" y="152400"/>
            <a:ext cx="6870700" cy="762000"/>
          </a:xfrm>
        </p:spPr>
        <p:txBody>
          <a:bodyPr/>
          <a:lstStyle/>
          <a:p>
            <a:pPr eaLnBrk="1" hangingPunct="1"/>
            <a:r>
              <a:rPr lang="en-US" dirty="0" smtClean="0"/>
              <a:t>ANSWERS, pg 24</a:t>
            </a:r>
          </a:p>
        </p:txBody>
      </p:sp>
      <p:sp>
        <p:nvSpPr>
          <p:cNvPr id="51204" name="Rectangle 3"/>
          <p:cNvSpPr>
            <a:spLocks noGrp="1" noChangeArrowheads="1"/>
          </p:cNvSpPr>
          <p:nvPr>
            <p:ph idx="1"/>
          </p:nvPr>
        </p:nvSpPr>
        <p:spPr>
          <a:xfrm>
            <a:off x="1143000" y="1219200"/>
            <a:ext cx="7772400" cy="4876800"/>
          </a:xfrm>
        </p:spPr>
        <p:txBody>
          <a:bodyPr>
            <a:normAutofit fontScale="77500" lnSpcReduction="20000"/>
          </a:bodyPr>
          <a:lstStyle/>
          <a:p>
            <a:pPr eaLnBrk="1" hangingPunct="1"/>
            <a:r>
              <a:rPr lang="en-US" sz="1400" dirty="0" smtClean="0"/>
              <a:t>1.</a:t>
            </a:r>
            <a:r>
              <a:rPr lang="en-US" sz="1800" dirty="0" smtClean="0"/>
              <a:t> </a:t>
            </a:r>
            <a:r>
              <a:rPr lang="en-US" sz="1800" dirty="0" smtClean="0">
                <a:solidFill>
                  <a:srgbClr val="FF0000"/>
                </a:solidFill>
              </a:rPr>
              <a:t>G </a:t>
            </a:r>
            <a:r>
              <a:rPr lang="en-US" sz="1800" dirty="0" smtClean="0"/>
              <a:t>C</a:t>
            </a:r>
            <a:r>
              <a:rPr lang="en-US" sz="1400" dirty="0" smtClean="0"/>
              <a:t>ardioversion</a:t>
            </a:r>
            <a:r>
              <a:rPr lang="en-US" sz="1800" dirty="0" smtClean="0"/>
              <a:t>                  </a:t>
            </a:r>
            <a:r>
              <a:rPr lang="en-US" sz="1400" dirty="0" smtClean="0"/>
              <a:t>A. Rhythm with inverted p wave, rate 80</a:t>
            </a:r>
          </a:p>
          <a:p>
            <a:pPr eaLnBrk="1" hangingPunct="1"/>
            <a:r>
              <a:rPr lang="en-US" sz="1400" dirty="0" smtClean="0"/>
              <a:t>2.. </a:t>
            </a:r>
            <a:r>
              <a:rPr lang="en-US" sz="1400" b="1" dirty="0" smtClean="0">
                <a:solidFill>
                  <a:srgbClr val="FF0000"/>
                </a:solidFill>
              </a:rPr>
              <a:t>J</a:t>
            </a:r>
            <a:r>
              <a:rPr lang="en-US" sz="1400" b="1" dirty="0" smtClean="0"/>
              <a:t> </a:t>
            </a:r>
            <a:r>
              <a:rPr lang="en-US" sz="1400" dirty="0" smtClean="0"/>
              <a:t>  Sick Sinus Syndrome               B. Used for treatment of SVT</a:t>
            </a:r>
          </a:p>
          <a:p>
            <a:pPr eaLnBrk="1" hangingPunct="1"/>
            <a:r>
              <a:rPr lang="en-US" sz="1400" dirty="0" smtClean="0"/>
              <a:t>3</a:t>
            </a:r>
            <a:r>
              <a:rPr lang="en-US" sz="1400" b="1" dirty="0" smtClean="0">
                <a:solidFill>
                  <a:srgbClr val="FF0000"/>
                </a:solidFill>
              </a:rPr>
              <a:t>. P </a:t>
            </a:r>
            <a:r>
              <a:rPr lang="en-US" sz="1400" dirty="0" smtClean="0"/>
              <a:t> PEA                                       C. Irregular rhythm with p waves present</a:t>
            </a:r>
          </a:p>
          <a:p>
            <a:pPr eaLnBrk="1" hangingPunct="1"/>
            <a:r>
              <a:rPr lang="en-US" sz="1400" dirty="0" smtClean="0"/>
              <a:t>4</a:t>
            </a:r>
            <a:r>
              <a:rPr lang="en-US" sz="1400" b="1" dirty="0" smtClean="0">
                <a:solidFill>
                  <a:srgbClr val="FF0000"/>
                </a:solidFill>
              </a:rPr>
              <a:t>. N </a:t>
            </a:r>
            <a:r>
              <a:rPr lang="en-US" sz="1400" dirty="0" smtClean="0"/>
              <a:t>Hypokalemia                           D. Pacer spike not accompanied with a complex</a:t>
            </a:r>
          </a:p>
          <a:p>
            <a:pPr eaLnBrk="1" hangingPunct="1"/>
            <a:r>
              <a:rPr lang="en-US" sz="1400" dirty="0" smtClean="0"/>
              <a:t>5</a:t>
            </a:r>
            <a:r>
              <a:rPr lang="en-US" sz="1400" b="1" dirty="0" smtClean="0">
                <a:solidFill>
                  <a:srgbClr val="FF0000"/>
                </a:solidFill>
              </a:rPr>
              <a:t>. R  </a:t>
            </a:r>
            <a:r>
              <a:rPr lang="en-US" sz="1400" dirty="0" smtClean="0"/>
              <a:t>Accelerated Junctional Rate     E. </a:t>
            </a:r>
            <a:r>
              <a:rPr lang="en-US" sz="1400" dirty="0" err="1" smtClean="0"/>
              <a:t>Diltiazem</a:t>
            </a:r>
            <a:endParaRPr lang="en-US" sz="1400" dirty="0" smtClean="0"/>
          </a:p>
          <a:p>
            <a:pPr eaLnBrk="1" hangingPunct="1"/>
            <a:r>
              <a:rPr lang="en-US" sz="1400" dirty="0" smtClean="0"/>
              <a:t>6</a:t>
            </a:r>
            <a:r>
              <a:rPr lang="en-US" sz="1400" b="1" dirty="0" smtClean="0">
                <a:solidFill>
                  <a:srgbClr val="FF0000"/>
                </a:solidFill>
              </a:rPr>
              <a:t>. L  </a:t>
            </a:r>
            <a:r>
              <a:rPr lang="en-US" sz="1400" dirty="0" smtClean="0"/>
              <a:t>Ventricular depolarization        F. Intrinsic rate of Purkinje Fibers</a:t>
            </a:r>
          </a:p>
          <a:p>
            <a:pPr eaLnBrk="1" hangingPunct="1"/>
            <a:r>
              <a:rPr lang="en-US" sz="1400" dirty="0" smtClean="0"/>
              <a:t>7</a:t>
            </a:r>
            <a:r>
              <a:rPr lang="en-US" sz="1400" b="1" dirty="0" smtClean="0">
                <a:solidFill>
                  <a:srgbClr val="FF0000"/>
                </a:solidFill>
              </a:rPr>
              <a:t>. O  </a:t>
            </a:r>
            <a:r>
              <a:rPr lang="en-US" sz="1400" dirty="0" smtClean="0"/>
              <a:t>Injury                                     G. Used in unstable rapid </a:t>
            </a:r>
            <a:r>
              <a:rPr lang="en-US" sz="1400" dirty="0" err="1" smtClean="0"/>
              <a:t>atrial</a:t>
            </a:r>
            <a:r>
              <a:rPr lang="en-US" sz="1400" dirty="0" smtClean="0"/>
              <a:t> fibrillation                                             </a:t>
            </a:r>
          </a:p>
          <a:p>
            <a:pPr eaLnBrk="1" hangingPunct="1"/>
            <a:r>
              <a:rPr lang="en-US" sz="1400" dirty="0" smtClean="0"/>
              <a:t>8.  </a:t>
            </a:r>
            <a:r>
              <a:rPr lang="en-US" sz="1400" b="1" dirty="0" smtClean="0">
                <a:solidFill>
                  <a:srgbClr val="FF0000"/>
                </a:solidFill>
              </a:rPr>
              <a:t>B  </a:t>
            </a:r>
            <a:r>
              <a:rPr lang="en-US" sz="1400" dirty="0" smtClean="0"/>
              <a:t>Adenosine                              H. ST depression or flat ST segment</a:t>
            </a:r>
          </a:p>
          <a:p>
            <a:pPr eaLnBrk="1" hangingPunct="1"/>
            <a:r>
              <a:rPr lang="en-US" sz="1400" dirty="0" smtClean="0"/>
              <a:t>                                                        I.  Class III </a:t>
            </a:r>
            <a:r>
              <a:rPr lang="en-US" sz="1400" dirty="0" err="1" smtClean="0"/>
              <a:t>antiarrhythmic</a:t>
            </a:r>
            <a:r>
              <a:rPr lang="en-US" sz="1400" dirty="0" smtClean="0"/>
              <a:t> for </a:t>
            </a:r>
            <a:r>
              <a:rPr lang="en-US" sz="1400" dirty="0" err="1" smtClean="0"/>
              <a:t>atrial</a:t>
            </a:r>
            <a:r>
              <a:rPr lang="en-US" sz="1400" dirty="0" smtClean="0"/>
              <a:t> fib</a:t>
            </a:r>
          </a:p>
          <a:p>
            <a:pPr eaLnBrk="1" hangingPunct="1"/>
            <a:r>
              <a:rPr lang="en-US" sz="1400" dirty="0" smtClean="0"/>
              <a:t>9. </a:t>
            </a:r>
            <a:r>
              <a:rPr lang="en-US" sz="1400" b="1" dirty="0">
                <a:solidFill>
                  <a:srgbClr val="FF0000"/>
                </a:solidFill>
              </a:rPr>
              <a:t> </a:t>
            </a:r>
            <a:r>
              <a:rPr lang="en-US" sz="1400" b="1" dirty="0" smtClean="0">
                <a:solidFill>
                  <a:srgbClr val="FF0000"/>
                </a:solidFill>
              </a:rPr>
              <a:t> M  </a:t>
            </a:r>
            <a:r>
              <a:rPr lang="en-US" sz="1400" dirty="0" smtClean="0"/>
              <a:t>Hyperkalemia                        J.  </a:t>
            </a:r>
            <a:r>
              <a:rPr lang="en-US" sz="1400" dirty="0" err="1" smtClean="0"/>
              <a:t>BradyTachy</a:t>
            </a:r>
            <a:r>
              <a:rPr lang="en-US" sz="1400" dirty="0" smtClean="0"/>
              <a:t> Syndrome</a:t>
            </a:r>
          </a:p>
          <a:p>
            <a:pPr eaLnBrk="1" hangingPunct="1"/>
            <a:r>
              <a:rPr lang="en-US" sz="1400" dirty="0" smtClean="0"/>
              <a:t>10</a:t>
            </a:r>
            <a:r>
              <a:rPr lang="en-US" sz="1400" b="1" dirty="0" smtClean="0">
                <a:solidFill>
                  <a:srgbClr val="FF0000"/>
                </a:solidFill>
              </a:rPr>
              <a:t>. C  </a:t>
            </a:r>
            <a:r>
              <a:rPr lang="en-US" sz="1400" dirty="0" smtClean="0"/>
              <a:t>Sinus Arrhythmia                   K.  Wide QRS, no p waves, generally &lt;40/</a:t>
            </a:r>
            <a:r>
              <a:rPr lang="en-US" sz="1400" dirty="0" err="1" smtClean="0"/>
              <a:t>mn</a:t>
            </a:r>
            <a:endParaRPr lang="en-US" sz="1400" dirty="0" smtClean="0"/>
          </a:p>
          <a:p>
            <a:pPr eaLnBrk="1" hangingPunct="1"/>
            <a:r>
              <a:rPr lang="en-US" sz="1400" dirty="0" smtClean="0"/>
              <a:t>11. </a:t>
            </a:r>
            <a:r>
              <a:rPr lang="en-US" sz="1400" b="1" dirty="0" smtClean="0">
                <a:solidFill>
                  <a:srgbClr val="FF0000"/>
                </a:solidFill>
              </a:rPr>
              <a:t>E</a:t>
            </a:r>
            <a:r>
              <a:rPr lang="en-US" sz="1400" dirty="0" smtClean="0"/>
              <a:t>   Calcium Channel Blocker       L.  QRS Complex  </a:t>
            </a:r>
          </a:p>
          <a:p>
            <a:pPr eaLnBrk="1" hangingPunct="1"/>
            <a:r>
              <a:rPr lang="en-US" sz="1400" dirty="0" smtClean="0"/>
              <a:t>12</a:t>
            </a:r>
            <a:r>
              <a:rPr lang="en-US" sz="1400" b="1" dirty="0" smtClean="0">
                <a:solidFill>
                  <a:srgbClr val="FF0000"/>
                </a:solidFill>
              </a:rPr>
              <a:t>. D</a:t>
            </a:r>
            <a:r>
              <a:rPr lang="en-US" sz="1400" b="1" dirty="0">
                <a:solidFill>
                  <a:srgbClr val="FF0000"/>
                </a:solidFill>
              </a:rPr>
              <a:t> </a:t>
            </a:r>
            <a:r>
              <a:rPr lang="en-US" sz="1400" dirty="0" smtClean="0"/>
              <a:t> Failure to Capture                 M. Tall Peaked narrow T waves</a:t>
            </a:r>
          </a:p>
          <a:p>
            <a:pPr eaLnBrk="1" hangingPunct="1"/>
            <a:r>
              <a:rPr lang="en-US" sz="1400" dirty="0" smtClean="0"/>
              <a:t>13</a:t>
            </a:r>
            <a:r>
              <a:rPr lang="en-US" sz="1400" b="1" dirty="0" smtClean="0">
                <a:solidFill>
                  <a:srgbClr val="FF0000"/>
                </a:solidFill>
              </a:rPr>
              <a:t>. K  </a:t>
            </a:r>
            <a:r>
              <a:rPr lang="en-US" sz="1400" dirty="0" err="1" smtClean="0"/>
              <a:t>IdioVentricular</a:t>
            </a:r>
            <a:r>
              <a:rPr lang="en-US" sz="1400" dirty="0" smtClean="0"/>
              <a:t> Rhythm          N. Flat T wave, U wave, ST depression            </a:t>
            </a:r>
          </a:p>
          <a:p>
            <a:pPr eaLnBrk="1" hangingPunct="1"/>
            <a:r>
              <a:rPr lang="en-US" sz="1400" dirty="0" smtClean="0"/>
              <a:t>14. </a:t>
            </a:r>
            <a:r>
              <a:rPr lang="en-US" sz="1400" b="1" dirty="0" smtClean="0">
                <a:solidFill>
                  <a:srgbClr val="FF0000"/>
                </a:solidFill>
              </a:rPr>
              <a:t>H</a:t>
            </a:r>
            <a:r>
              <a:rPr lang="en-US" sz="1400" dirty="0" smtClean="0"/>
              <a:t>  Ischemia                               O.  ST elevation</a:t>
            </a:r>
          </a:p>
          <a:p>
            <a:pPr eaLnBrk="1" hangingPunct="1"/>
            <a:r>
              <a:rPr lang="en-US" sz="1400" dirty="0" smtClean="0"/>
              <a:t>15</a:t>
            </a:r>
            <a:r>
              <a:rPr lang="en-US" sz="1400" b="1" dirty="0" smtClean="0">
                <a:solidFill>
                  <a:srgbClr val="FF0000"/>
                </a:solidFill>
              </a:rPr>
              <a:t>. F   </a:t>
            </a:r>
            <a:r>
              <a:rPr lang="en-US" sz="1400" dirty="0" smtClean="0"/>
              <a:t>0-40 beats/minute                 P.  Rhythm seen on monitor; no pulse present</a:t>
            </a:r>
          </a:p>
          <a:p>
            <a:pPr eaLnBrk="1" hangingPunct="1"/>
            <a:r>
              <a:rPr lang="en-US" sz="1400" dirty="0" smtClean="0"/>
              <a:t>16. </a:t>
            </a:r>
            <a:r>
              <a:rPr lang="en-US" sz="1400" b="1" dirty="0">
                <a:solidFill>
                  <a:srgbClr val="FF0000"/>
                </a:solidFill>
              </a:rPr>
              <a:t> </a:t>
            </a:r>
            <a:r>
              <a:rPr lang="en-US" sz="1400" b="1" dirty="0" smtClean="0">
                <a:solidFill>
                  <a:srgbClr val="FF0000"/>
                </a:solidFill>
              </a:rPr>
              <a:t>I   </a:t>
            </a:r>
            <a:r>
              <a:rPr lang="en-US" sz="1400" dirty="0" err="1" smtClean="0"/>
              <a:t>Ibutilide</a:t>
            </a:r>
            <a:r>
              <a:rPr lang="en-US" sz="1400" dirty="0" smtClean="0"/>
              <a:t>                                Q.  </a:t>
            </a:r>
            <a:r>
              <a:rPr lang="en-US" sz="1400" dirty="0" err="1" smtClean="0"/>
              <a:t>Metoprolol</a:t>
            </a:r>
            <a:endParaRPr lang="en-US" sz="1400" dirty="0" smtClean="0"/>
          </a:p>
          <a:p>
            <a:pPr marL="82296" indent="0" eaLnBrk="1" hangingPunct="1">
              <a:buNone/>
            </a:pPr>
            <a:r>
              <a:rPr lang="en-US" sz="1400" dirty="0" smtClean="0"/>
              <a:t>                                                               R.  60-100 beats/minute</a:t>
            </a:r>
          </a:p>
          <a:p>
            <a:pPr marL="82296" indent="0" eaLnBrk="1" hangingPunct="1">
              <a:buNone/>
            </a:pPr>
            <a:r>
              <a:rPr lang="en-US" sz="1400" dirty="0" smtClean="0"/>
              <a:t>                                                               S.  P Wave</a:t>
            </a:r>
          </a:p>
          <a:p>
            <a:pPr marL="82296" indent="0" eaLnBrk="1" hangingPunct="1">
              <a:buNone/>
            </a:pPr>
            <a:r>
              <a:rPr lang="en-US" sz="1400" b="1" dirty="0" smtClean="0">
                <a:solidFill>
                  <a:srgbClr val="FF0000"/>
                </a:solidFill>
              </a:rPr>
              <a:t>                  </a:t>
            </a:r>
          </a:p>
          <a:p>
            <a:pPr marL="82296" indent="0" eaLnBrk="1" hangingPunct="1">
              <a:buNone/>
            </a:pPr>
            <a:r>
              <a:rPr lang="en-US" sz="1600" b="1" dirty="0" smtClean="0">
                <a:solidFill>
                  <a:srgbClr val="FF0000"/>
                </a:solidFill>
              </a:rPr>
              <a:t>*Note:  There are more responses in 2</a:t>
            </a:r>
            <a:r>
              <a:rPr lang="en-US" sz="1600" b="1" baseline="30000" dirty="0" smtClean="0">
                <a:solidFill>
                  <a:srgbClr val="FF0000"/>
                </a:solidFill>
              </a:rPr>
              <a:t>nd</a:t>
            </a:r>
            <a:r>
              <a:rPr lang="en-US" sz="1600" b="1" dirty="0" smtClean="0">
                <a:solidFill>
                  <a:srgbClr val="FF0000"/>
                </a:solidFill>
              </a:rPr>
              <a:t> column than the first column.  So you will not use all the answers! </a:t>
            </a:r>
            <a:endParaRPr lang="en-US" sz="1600" b="1" dirty="0" smtClean="0"/>
          </a:p>
        </p:txBody>
      </p:sp>
      <p:sp>
        <p:nvSpPr>
          <p:cNvPr id="51202" name="Slide Number Placeholder 5"/>
          <p:cNvSpPr>
            <a:spLocks noGrp="1"/>
          </p:cNvSpPr>
          <p:nvPr>
            <p:ph type="sldNum" sz="quarter" idx="12"/>
          </p:nvPr>
        </p:nvSpPr>
        <p:spPr>
          <a:noFill/>
        </p:spPr>
        <p:txBody>
          <a:bodyPr/>
          <a:lstStyle/>
          <a:p>
            <a:fld id="{3CDC2ED9-2A3C-4C32-83AB-37CB381B0237}"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524000" y="-381000"/>
            <a:ext cx="6870700" cy="1600200"/>
          </a:xfrm>
        </p:spPr>
        <p:txBody>
          <a:bodyPr/>
          <a:lstStyle/>
          <a:p>
            <a:pPr algn="ctr" eaLnBrk="1" hangingPunct="1"/>
            <a:r>
              <a:rPr lang="en-US" dirty="0" smtClean="0"/>
              <a:t>REFERENCES</a:t>
            </a:r>
          </a:p>
        </p:txBody>
      </p:sp>
      <p:sp>
        <p:nvSpPr>
          <p:cNvPr id="52228" name="Rectangle 3"/>
          <p:cNvSpPr>
            <a:spLocks noGrp="1" noChangeArrowheads="1"/>
          </p:cNvSpPr>
          <p:nvPr>
            <p:ph idx="1"/>
          </p:nvPr>
        </p:nvSpPr>
        <p:spPr>
          <a:xfrm>
            <a:off x="990600" y="838200"/>
            <a:ext cx="7696200" cy="5791200"/>
          </a:xfrm>
        </p:spPr>
        <p:txBody>
          <a:bodyPr>
            <a:normAutofit fontScale="55000" lnSpcReduction="20000"/>
          </a:bodyPr>
          <a:lstStyle/>
          <a:p>
            <a:pPr marL="82296" indent="0">
              <a:buNone/>
            </a:pPr>
            <a:r>
              <a:rPr lang="en-US" sz="2000" dirty="0" err="1"/>
              <a:t>Aehlert</a:t>
            </a:r>
            <a:r>
              <a:rPr lang="en-US" sz="2000" dirty="0"/>
              <a:t>, B. (2006).  </a:t>
            </a:r>
            <a:r>
              <a:rPr lang="en-US" sz="2000" i="1" dirty="0"/>
              <a:t>ECGs made easy</a:t>
            </a:r>
            <a:r>
              <a:rPr lang="en-US" sz="2000" dirty="0"/>
              <a:t>.  St. Louis, MO: Mosby Elsevier.</a:t>
            </a:r>
          </a:p>
          <a:p>
            <a:pPr marL="82296" indent="0">
              <a:buNone/>
            </a:pPr>
            <a:r>
              <a:rPr lang="en-US" sz="2000" dirty="0" err="1"/>
              <a:t>Dubin</a:t>
            </a:r>
            <a:r>
              <a:rPr lang="en-US" sz="2000" dirty="0"/>
              <a:t>, D.  (2000).  </a:t>
            </a:r>
            <a:r>
              <a:rPr lang="en-US" sz="2000" i="1" dirty="0"/>
              <a:t>Rapid interpretation of EKG’s  </a:t>
            </a:r>
            <a:r>
              <a:rPr lang="en-US" sz="2000" dirty="0"/>
              <a:t>Tampa, FL: Cover Publishing </a:t>
            </a:r>
          </a:p>
          <a:p>
            <a:pPr marL="82296" indent="0">
              <a:buNone/>
            </a:pPr>
            <a:r>
              <a:rPr lang="en-US" sz="2000" dirty="0"/>
              <a:t>Garcia, T., &amp; Miller, G.  (2004). Arrhythmia</a:t>
            </a:r>
            <a:r>
              <a:rPr lang="en-US" sz="2000" i="1" dirty="0"/>
              <a:t> recognition:  The art of interpretation</a:t>
            </a:r>
            <a:r>
              <a:rPr lang="en-US" sz="2000" dirty="0"/>
              <a:t>.  Sudbury, MA: Jones </a:t>
            </a:r>
          </a:p>
          <a:p>
            <a:pPr marL="82296" indent="0">
              <a:buNone/>
            </a:pPr>
            <a:r>
              <a:rPr lang="en-US" sz="2000" dirty="0" smtClean="0"/>
              <a:t>	and </a:t>
            </a:r>
            <a:r>
              <a:rPr lang="en-US" sz="2000" dirty="0"/>
              <a:t>Bartlett. </a:t>
            </a:r>
          </a:p>
          <a:p>
            <a:pPr marL="82296" indent="0">
              <a:buNone/>
            </a:pPr>
            <a:r>
              <a:rPr lang="en-US" sz="2000" dirty="0" err="1"/>
              <a:t>Huszar</a:t>
            </a:r>
            <a:r>
              <a:rPr lang="en-US" sz="2000" dirty="0"/>
              <a:t>, R.  (2002).  </a:t>
            </a:r>
            <a:r>
              <a:rPr lang="en-US" sz="2000" i="1" dirty="0"/>
              <a:t>Basic dysrhythmias:  Interpretation and</a:t>
            </a:r>
            <a:r>
              <a:rPr lang="en-US" sz="2000" dirty="0"/>
              <a:t> </a:t>
            </a:r>
            <a:r>
              <a:rPr lang="en-US" sz="2000" i="1" dirty="0"/>
              <a:t>management</a:t>
            </a:r>
            <a:r>
              <a:rPr lang="en-US" sz="2000" dirty="0"/>
              <a:t>.  St. Louis, MO:  Mosby.	</a:t>
            </a:r>
          </a:p>
          <a:p>
            <a:pPr marL="82296" indent="0">
              <a:buNone/>
            </a:pPr>
            <a:r>
              <a:rPr lang="en-US" sz="2000" dirty="0" err="1"/>
              <a:t>Iannuzzi</a:t>
            </a:r>
            <a:r>
              <a:rPr lang="en-US" sz="2000" dirty="0"/>
              <a:t>, M. (Ed.)  (2010).  </a:t>
            </a:r>
            <a:r>
              <a:rPr lang="en-US" sz="2000" i="1" dirty="0"/>
              <a:t>Core Curriculum for Progressive Care Nursing</a:t>
            </a:r>
            <a:r>
              <a:rPr lang="en-US" sz="2000" dirty="0"/>
              <a:t>. St. Louis, MO:  </a:t>
            </a:r>
          </a:p>
          <a:p>
            <a:pPr marL="82296" indent="0">
              <a:buNone/>
            </a:pPr>
            <a:r>
              <a:rPr lang="en-US" sz="2000" dirty="0" smtClean="0"/>
              <a:t>	Saunders </a:t>
            </a:r>
            <a:r>
              <a:rPr lang="en-US" sz="2000" dirty="0"/>
              <a:t>Elsevier.</a:t>
            </a:r>
          </a:p>
          <a:p>
            <a:pPr marL="82296" indent="0">
              <a:buNone/>
            </a:pPr>
            <a:r>
              <a:rPr lang="en-US" sz="2000" dirty="0" err="1"/>
              <a:t>Sinz</a:t>
            </a:r>
            <a:r>
              <a:rPr lang="en-US" sz="2000" dirty="0"/>
              <a:t>, E., Navarro, K, &amp; </a:t>
            </a:r>
            <a:r>
              <a:rPr lang="en-US" sz="2000" dirty="0" err="1"/>
              <a:t>Soderberg</a:t>
            </a:r>
            <a:r>
              <a:rPr lang="en-US" sz="2000" dirty="0"/>
              <a:t>, E. (Eds.) (2011).  </a:t>
            </a:r>
            <a:r>
              <a:rPr lang="en-US" sz="2000" i="1" dirty="0"/>
              <a:t>Advanced cardiovascular life support:   Provider </a:t>
            </a:r>
            <a:endParaRPr lang="en-US" sz="2000" dirty="0"/>
          </a:p>
          <a:p>
            <a:pPr marL="82296" indent="0">
              <a:buNone/>
            </a:pPr>
            <a:r>
              <a:rPr lang="en-US" sz="2000" i="1" dirty="0" smtClean="0"/>
              <a:t>	manual</a:t>
            </a:r>
            <a:r>
              <a:rPr lang="en-US" sz="2000" i="1" dirty="0"/>
              <a:t>. </a:t>
            </a:r>
            <a:r>
              <a:rPr lang="en-US" sz="2000" dirty="0"/>
              <a:t>United States: American Heart Association. </a:t>
            </a:r>
          </a:p>
          <a:p>
            <a:pPr marL="82296" indent="0">
              <a:buNone/>
            </a:pPr>
            <a:r>
              <a:rPr lang="en-US" sz="2000" dirty="0" err="1"/>
              <a:t>Walraven</a:t>
            </a:r>
            <a:r>
              <a:rPr lang="en-US" sz="2000" dirty="0"/>
              <a:t>, G.  (1999).  </a:t>
            </a:r>
            <a:r>
              <a:rPr lang="en-US" sz="2000" i="1" dirty="0"/>
              <a:t>Basic</a:t>
            </a:r>
            <a:r>
              <a:rPr lang="en-US" sz="2000" dirty="0"/>
              <a:t> </a:t>
            </a:r>
            <a:r>
              <a:rPr lang="en-US" sz="2000" i="1" dirty="0"/>
              <a:t>arrhythmias</a:t>
            </a:r>
            <a:r>
              <a:rPr lang="en-US" sz="2000" dirty="0"/>
              <a:t>.  </a:t>
            </a:r>
            <a:r>
              <a:rPr lang="en-US" sz="2000" dirty="0" err="1"/>
              <a:t>Uper</a:t>
            </a:r>
            <a:r>
              <a:rPr lang="en-US" sz="2000" dirty="0"/>
              <a:t> Saddle River, NJ:  Prentice Hall.</a:t>
            </a:r>
          </a:p>
          <a:p>
            <a:pPr marL="82296" indent="0" algn="ctr">
              <a:buNone/>
            </a:pPr>
            <a:endParaRPr lang="en-US" sz="2000" b="1" dirty="0" smtClean="0"/>
          </a:p>
          <a:p>
            <a:pPr marL="82296" indent="0" algn="ctr">
              <a:buNone/>
            </a:pPr>
            <a:r>
              <a:rPr lang="en-US" sz="2000" b="1" dirty="0" smtClean="0"/>
              <a:t>Related </a:t>
            </a:r>
            <a:r>
              <a:rPr lang="en-US" sz="2000" b="1" dirty="0"/>
              <a:t>Institutional </a:t>
            </a:r>
            <a:r>
              <a:rPr lang="en-US" sz="2000" b="1" dirty="0" smtClean="0"/>
              <a:t>Policies</a:t>
            </a:r>
            <a:endParaRPr lang="en-US" sz="2000" dirty="0"/>
          </a:p>
          <a:p>
            <a:r>
              <a:rPr lang="en-US" sz="2000" dirty="0"/>
              <a:t>Adult Cardiac Medication Monitoring Guidelines (UTMDACC Institutional Policy # CLN0500).</a:t>
            </a:r>
          </a:p>
          <a:p>
            <a:r>
              <a:rPr lang="en-US" sz="2000" dirty="0" smtClean="0"/>
              <a:t>Clinical </a:t>
            </a:r>
            <a:r>
              <a:rPr lang="en-US" sz="2000" dirty="0"/>
              <a:t>Alarms Policy (UTMDACC Institutional Policy # ADM0173).</a:t>
            </a:r>
          </a:p>
          <a:p>
            <a:r>
              <a:rPr lang="en-US" sz="2000" dirty="0"/>
              <a:t>Adult Cardiac Monitoring Admission and Discharge Policy (UTMDACC Institutional Policy </a:t>
            </a:r>
            <a:r>
              <a:rPr lang="en-US" sz="2000" dirty="0" smtClean="0"/>
              <a:t>#</a:t>
            </a:r>
            <a:r>
              <a:rPr lang="en-US" sz="1600" dirty="0" smtClean="0"/>
              <a:t>CLN0511).</a:t>
            </a:r>
          </a:p>
          <a:p>
            <a:r>
              <a:rPr lang="en-US" sz="1900" dirty="0" smtClean="0"/>
              <a:t>Central Monitoring (CM) for the Emergency Center and Inpatient Units Outside the Intensive Care Unit(ICU) and Post Operative Care Unit(PACU) Policy (UTMDACC Institutional Policy # CLN1031).</a:t>
            </a:r>
          </a:p>
          <a:p>
            <a:endParaRPr lang="en-US" sz="1900" dirty="0" smtClean="0"/>
          </a:p>
          <a:p>
            <a:pPr marL="82296" indent="0" algn="ctr">
              <a:lnSpc>
                <a:spcPct val="90000"/>
              </a:lnSpc>
              <a:buNone/>
            </a:pPr>
            <a:r>
              <a:rPr lang="en-US" sz="2000" b="1" dirty="0" smtClean="0"/>
              <a:t>Related </a:t>
            </a:r>
            <a:r>
              <a:rPr lang="en-US" sz="2000" b="1" dirty="0"/>
              <a:t>Institutional </a:t>
            </a:r>
            <a:r>
              <a:rPr lang="en-US" sz="2000" b="1" dirty="0" smtClean="0"/>
              <a:t>Order Sets</a:t>
            </a:r>
            <a:endParaRPr lang="en-US" sz="2000" b="1" dirty="0"/>
          </a:p>
          <a:p>
            <a:r>
              <a:rPr lang="en-US" sz="2000" dirty="0"/>
              <a:t>Adult Cardiac Medication </a:t>
            </a:r>
            <a:r>
              <a:rPr lang="en-US" sz="2000" dirty="0" smtClean="0"/>
              <a:t>Admission or Transfer Inpatient</a:t>
            </a:r>
            <a:endParaRPr lang="en-US" sz="2000" dirty="0"/>
          </a:p>
          <a:p>
            <a:r>
              <a:rPr lang="en-US" sz="2000" dirty="0" smtClean="0"/>
              <a:t>Adult Cardiac Monitoring Renewal or Discontinuation Inpatient</a:t>
            </a:r>
            <a:endParaRPr lang="en-US" sz="2000" dirty="0"/>
          </a:p>
          <a:p>
            <a:r>
              <a:rPr lang="en-US" sz="2000" dirty="0" smtClean="0"/>
              <a:t>Atrial Fibrillation/Atrial Flutter Pharmacologic Treatment (Telemetry) Inpatient</a:t>
            </a:r>
            <a:endParaRPr lang="en-US" sz="1600" dirty="0"/>
          </a:p>
          <a:p>
            <a:pPr marL="82296" indent="0" algn="ctr">
              <a:lnSpc>
                <a:spcPct val="90000"/>
              </a:lnSpc>
              <a:buNone/>
            </a:pPr>
            <a:endParaRPr lang="en-US" sz="2000" b="1" dirty="0" smtClean="0"/>
          </a:p>
          <a:p>
            <a:pPr marL="82296" indent="0" algn="ctr">
              <a:lnSpc>
                <a:spcPct val="90000"/>
              </a:lnSpc>
              <a:buNone/>
            </a:pPr>
            <a:r>
              <a:rPr lang="en-US" sz="2000" b="1" dirty="0" smtClean="0"/>
              <a:t>Mosby’s Skills®</a:t>
            </a:r>
          </a:p>
          <a:p>
            <a:pPr>
              <a:lnSpc>
                <a:spcPct val="90000"/>
              </a:lnSpc>
            </a:pPr>
            <a:r>
              <a:rPr lang="en-US" sz="2000" dirty="0"/>
              <a:t>Cardiac Monitor Setup and Lead Placement</a:t>
            </a:r>
          </a:p>
          <a:p>
            <a:pPr>
              <a:lnSpc>
                <a:spcPct val="90000"/>
              </a:lnSpc>
            </a:pPr>
            <a:endParaRPr lang="en-US" sz="2000" b="1" dirty="0"/>
          </a:p>
          <a:p>
            <a:pPr>
              <a:lnSpc>
                <a:spcPct val="90000"/>
              </a:lnSpc>
            </a:pPr>
            <a:endParaRPr lang="en-US" sz="2000" b="1" dirty="0" smtClean="0"/>
          </a:p>
          <a:p>
            <a:pPr marL="82296" indent="0" algn="ctr">
              <a:lnSpc>
                <a:spcPct val="90000"/>
              </a:lnSpc>
              <a:buNone/>
            </a:pPr>
            <a:endParaRPr lang="en-US" sz="2000" b="1" dirty="0"/>
          </a:p>
          <a:p>
            <a:pPr marL="82296" indent="0" algn="ctr" eaLnBrk="1" hangingPunct="1">
              <a:lnSpc>
                <a:spcPct val="90000"/>
              </a:lnSpc>
              <a:buNone/>
            </a:pPr>
            <a:endParaRPr lang="en-US" sz="2000" dirty="0" smtClean="0"/>
          </a:p>
        </p:txBody>
      </p:sp>
      <p:sp>
        <p:nvSpPr>
          <p:cNvPr id="52226" name="Slide Number Placeholder 5"/>
          <p:cNvSpPr>
            <a:spLocks noGrp="1"/>
          </p:cNvSpPr>
          <p:nvPr>
            <p:ph type="sldNum" sz="quarter" idx="12"/>
          </p:nvPr>
        </p:nvSpPr>
        <p:spPr>
          <a:noFill/>
        </p:spPr>
        <p:txBody>
          <a:bodyPr/>
          <a:lstStyle/>
          <a:p>
            <a:fld id="{F42EB538-8627-4FA0-AE73-03AEF1580A45}" type="slidenum">
              <a:rPr lang="en-US" smtClean="0"/>
              <a:pPr/>
              <a:t>47</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5D213C32-2148-4F87-8E68-8D87D1B2F892}" type="slidenum">
              <a:rPr lang="en-US" smtClean="0"/>
              <a:pPr/>
              <a:t>5</a:t>
            </a:fld>
            <a:endParaRPr lang="en-US" dirty="0" smtClean="0"/>
          </a:p>
        </p:txBody>
      </p:sp>
      <p:pic>
        <p:nvPicPr>
          <p:cNvPr id="7173" name="Picture 15" descr="conduction"/>
          <p:cNvPicPr>
            <a:picLocks noChangeAspect="1" noChangeArrowheads="1"/>
          </p:cNvPicPr>
          <p:nvPr/>
        </p:nvPicPr>
        <p:blipFill>
          <a:blip r:embed="rId2" cstate="print"/>
          <a:srcRect/>
          <a:stretch>
            <a:fillRect/>
          </a:stretch>
        </p:blipFill>
        <p:spPr bwMode="auto">
          <a:xfrm>
            <a:off x="1219200" y="0"/>
            <a:ext cx="6553200" cy="6267450"/>
          </a:xfrm>
          <a:prstGeom prst="rect">
            <a:avLst/>
          </a:prstGeom>
          <a:noFill/>
          <a:ln w="9525">
            <a:noFill/>
            <a:miter lim="800000"/>
            <a:headEnd/>
            <a:tailEnd/>
          </a:ln>
        </p:spPr>
      </p:pic>
      <p:sp>
        <p:nvSpPr>
          <p:cNvPr id="7174" name="Text Box 16"/>
          <p:cNvSpPr txBox="1">
            <a:spLocks noChangeArrowheads="1"/>
          </p:cNvSpPr>
          <p:nvPr/>
        </p:nvSpPr>
        <p:spPr bwMode="auto">
          <a:xfrm>
            <a:off x="4267200" y="6248400"/>
            <a:ext cx="3733800" cy="366713"/>
          </a:xfrm>
          <a:prstGeom prst="rect">
            <a:avLst/>
          </a:prstGeom>
          <a:noFill/>
          <a:ln w="9525">
            <a:noFill/>
            <a:miter lim="800000"/>
            <a:headEnd/>
            <a:tailEnd/>
          </a:ln>
        </p:spPr>
        <p:txBody>
          <a:bodyPr>
            <a:spAutoFit/>
          </a:bodyPr>
          <a:lstStyle/>
          <a:p>
            <a:r>
              <a:rPr lang="en-US" b="1" dirty="0">
                <a:solidFill>
                  <a:schemeClr val="tx2"/>
                </a:solidFill>
              </a:rPr>
              <a:t>THE CONDUCTION SYSTEM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676400" y="457200"/>
            <a:ext cx="6870700" cy="685800"/>
          </a:xfrm>
        </p:spPr>
        <p:txBody>
          <a:bodyPr>
            <a:normAutofit/>
          </a:bodyPr>
          <a:lstStyle/>
          <a:p>
            <a:pPr eaLnBrk="1" hangingPunct="1"/>
            <a:r>
              <a:rPr lang="en-US" sz="4000" dirty="0" smtClean="0"/>
              <a:t>SOME OF THE BASICS TO KNOW</a:t>
            </a:r>
          </a:p>
        </p:txBody>
      </p:sp>
      <p:sp>
        <p:nvSpPr>
          <p:cNvPr id="8196" name="Rectangle 3"/>
          <p:cNvSpPr>
            <a:spLocks noGrp="1" noChangeArrowheads="1"/>
          </p:cNvSpPr>
          <p:nvPr>
            <p:ph idx="1"/>
          </p:nvPr>
        </p:nvSpPr>
        <p:spPr>
          <a:xfrm>
            <a:off x="1066800" y="2057400"/>
            <a:ext cx="7696200" cy="5486400"/>
          </a:xfrm>
        </p:spPr>
        <p:txBody>
          <a:bodyPr/>
          <a:lstStyle/>
          <a:p>
            <a:pPr eaLnBrk="1" hangingPunct="1">
              <a:lnSpc>
                <a:spcPct val="90000"/>
              </a:lnSpc>
            </a:pPr>
            <a:r>
              <a:rPr lang="en-US" sz="2000" dirty="0" smtClean="0"/>
              <a:t>The ability of a cell to initiate an impulse without outside stimulation is called ________________.</a:t>
            </a:r>
            <a:endParaRPr lang="en-US" sz="2000" dirty="0" smtClean="0">
              <a:solidFill>
                <a:schemeClr val="tx2"/>
              </a:solidFill>
            </a:endParaRPr>
          </a:p>
          <a:p>
            <a:pPr eaLnBrk="1" hangingPunct="1">
              <a:lnSpc>
                <a:spcPct val="90000"/>
              </a:lnSpc>
            </a:pPr>
            <a:r>
              <a:rPr lang="en-US" sz="2000" dirty="0" smtClean="0"/>
              <a:t>The movement of a wave of negative charges which results in relaxation is called  ______________.</a:t>
            </a:r>
            <a:endParaRPr lang="en-US" sz="2000" dirty="0" smtClean="0">
              <a:solidFill>
                <a:schemeClr val="tx2"/>
              </a:solidFill>
            </a:endParaRPr>
          </a:p>
          <a:p>
            <a:pPr eaLnBrk="1" hangingPunct="1">
              <a:lnSpc>
                <a:spcPct val="90000"/>
              </a:lnSpc>
            </a:pPr>
            <a:r>
              <a:rPr lang="en-US" sz="2000" dirty="0" smtClean="0"/>
              <a:t>The mechanical events of the heart are _______and _______________.</a:t>
            </a:r>
          </a:p>
          <a:p>
            <a:pPr eaLnBrk="1" hangingPunct="1">
              <a:lnSpc>
                <a:spcPct val="90000"/>
              </a:lnSpc>
            </a:pPr>
            <a:r>
              <a:rPr lang="en-US" sz="2000" dirty="0" smtClean="0"/>
              <a:t>The primary pacemaker of the heart is the_________</a:t>
            </a:r>
            <a:r>
              <a:rPr lang="en-US" sz="2000" dirty="0" smtClean="0">
                <a:solidFill>
                  <a:schemeClr val="tx2"/>
                </a:solidFill>
              </a:rPr>
              <a:t>.</a:t>
            </a:r>
          </a:p>
          <a:p>
            <a:pPr eaLnBrk="1" hangingPunct="1">
              <a:lnSpc>
                <a:spcPct val="90000"/>
              </a:lnSpc>
            </a:pPr>
            <a:r>
              <a:rPr lang="en-US" sz="2000" dirty="0" smtClean="0"/>
              <a:t>The rate of the AV Node is _________</a:t>
            </a:r>
          </a:p>
          <a:p>
            <a:pPr eaLnBrk="1" hangingPunct="1">
              <a:lnSpc>
                <a:spcPct val="90000"/>
              </a:lnSpc>
            </a:pPr>
            <a:r>
              <a:rPr lang="en-US" sz="2000" dirty="0" smtClean="0"/>
              <a:t>The rate of the </a:t>
            </a:r>
            <a:r>
              <a:rPr lang="en-US" sz="2000" dirty="0" smtClean="0"/>
              <a:t>Purkinje </a:t>
            </a:r>
            <a:r>
              <a:rPr lang="en-US" sz="2000" dirty="0" smtClean="0"/>
              <a:t>Fibers is:____________.</a:t>
            </a:r>
          </a:p>
          <a:p>
            <a:pPr eaLnBrk="1" hangingPunct="1">
              <a:lnSpc>
                <a:spcPct val="90000"/>
              </a:lnSpc>
            </a:pPr>
            <a:endParaRPr lang="en-US" sz="2000" dirty="0"/>
          </a:p>
          <a:p>
            <a:pPr marL="82296" indent="0" algn="ctr" eaLnBrk="1" hangingPunct="1">
              <a:lnSpc>
                <a:spcPct val="90000"/>
              </a:lnSpc>
              <a:buNone/>
            </a:pPr>
            <a:r>
              <a:rPr lang="en-US" sz="1800" dirty="0" smtClean="0">
                <a:solidFill>
                  <a:srgbClr val="FF0000"/>
                </a:solidFill>
              </a:rPr>
              <a:t>Answers located on Page 41</a:t>
            </a:r>
            <a:endParaRPr lang="en-US" sz="2400" dirty="0" smtClean="0">
              <a:solidFill>
                <a:srgbClr val="FF0000"/>
              </a:solidFill>
            </a:endParaRPr>
          </a:p>
        </p:txBody>
      </p:sp>
      <p:sp>
        <p:nvSpPr>
          <p:cNvPr id="8194" name="Slide Number Placeholder 5"/>
          <p:cNvSpPr>
            <a:spLocks noGrp="1"/>
          </p:cNvSpPr>
          <p:nvPr>
            <p:ph type="sldNum" sz="quarter" idx="12"/>
          </p:nvPr>
        </p:nvSpPr>
        <p:spPr>
          <a:noFill/>
        </p:spPr>
        <p:txBody>
          <a:bodyPr/>
          <a:lstStyle/>
          <a:p>
            <a:fld id="{39BBA1AF-79C5-4CBC-ADE3-6391A0762A0C}"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00" y="152400"/>
            <a:ext cx="1981200" cy="609600"/>
          </a:xfrm>
        </p:spPr>
        <p:txBody>
          <a:bodyPr>
            <a:normAutofit fontScale="90000"/>
          </a:bodyPr>
          <a:lstStyle/>
          <a:p>
            <a:pPr eaLnBrk="1" hangingPunct="1"/>
            <a:r>
              <a:rPr lang="en-US" sz="4000" dirty="0" smtClean="0"/>
              <a:t>REVIEW</a:t>
            </a:r>
          </a:p>
        </p:txBody>
      </p:sp>
      <p:sp>
        <p:nvSpPr>
          <p:cNvPr id="9220" name="Rectangle 3"/>
          <p:cNvSpPr>
            <a:spLocks noGrp="1" noChangeArrowheads="1"/>
          </p:cNvSpPr>
          <p:nvPr>
            <p:ph idx="1"/>
          </p:nvPr>
        </p:nvSpPr>
        <p:spPr>
          <a:xfrm>
            <a:off x="1066800" y="838200"/>
            <a:ext cx="7696200" cy="5181600"/>
          </a:xfrm>
        </p:spPr>
        <p:txBody>
          <a:bodyPr>
            <a:normAutofit lnSpcReduction="10000"/>
          </a:bodyPr>
          <a:lstStyle/>
          <a:p>
            <a:pPr eaLnBrk="1" hangingPunct="1">
              <a:lnSpc>
                <a:spcPct val="90000"/>
              </a:lnSpc>
            </a:pPr>
            <a:r>
              <a:rPr lang="en-US" sz="2800" dirty="0" smtClean="0"/>
              <a:t>If the SA node fails, there are 2 other pacemakers that can take over.  These pacemakers are the </a:t>
            </a:r>
            <a:r>
              <a:rPr lang="en-US" sz="2800" dirty="0" smtClean="0">
                <a:solidFill>
                  <a:schemeClr val="tx2"/>
                </a:solidFill>
              </a:rPr>
              <a:t>_________</a:t>
            </a:r>
            <a:r>
              <a:rPr lang="en-US" sz="2800" dirty="0" smtClean="0"/>
              <a:t> and the </a:t>
            </a:r>
            <a:r>
              <a:rPr lang="en-US" sz="2800" dirty="0" smtClean="0">
                <a:solidFill>
                  <a:schemeClr val="tx2"/>
                </a:solidFill>
              </a:rPr>
              <a:t>______</a:t>
            </a:r>
          </a:p>
          <a:p>
            <a:pPr eaLnBrk="1" hangingPunct="1">
              <a:lnSpc>
                <a:spcPct val="90000"/>
              </a:lnSpc>
            </a:pPr>
            <a:endParaRPr lang="en-US" sz="2800" dirty="0" smtClean="0">
              <a:solidFill>
                <a:schemeClr val="tx2"/>
              </a:solidFill>
            </a:endParaRPr>
          </a:p>
          <a:p>
            <a:pPr eaLnBrk="1" hangingPunct="1">
              <a:lnSpc>
                <a:spcPct val="90000"/>
              </a:lnSpc>
            </a:pPr>
            <a:r>
              <a:rPr lang="en-US" sz="2800" dirty="0" smtClean="0"/>
              <a:t>Arrange numerically (1 through 5) the Normal conduction system of the heart</a:t>
            </a:r>
          </a:p>
          <a:p>
            <a:pPr lvl="1" eaLnBrk="1" hangingPunct="1">
              <a:lnSpc>
                <a:spcPct val="90000"/>
              </a:lnSpc>
            </a:pPr>
            <a:r>
              <a:rPr lang="en-US" sz="2400" dirty="0" smtClean="0">
                <a:solidFill>
                  <a:schemeClr val="tx2"/>
                </a:solidFill>
              </a:rPr>
              <a:t>_______</a:t>
            </a:r>
            <a:r>
              <a:rPr lang="en-US" sz="2400" dirty="0" smtClean="0"/>
              <a:t>Purkinje Fibers</a:t>
            </a:r>
          </a:p>
          <a:p>
            <a:pPr lvl="1" eaLnBrk="1" hangingPunct="1">
              <a:lnSpc>
                <a:spcPct val="90000"/>
              </a:lnSpc>
            </a:pPr>
            <a:r>
              <a:rPr lang="en-US" sz="2400" dirty="0" smtClean="0">
                <a:solidFill>
                  <a:schemeClr val="tx2"/>
                </a:solidFill>
              </a:rPr>
              <a:t>_______</a:t>
            </a:r>
            <a:r>
              <a:rPr lang="en-US" sz="2400" dirty="0" smtClean="0"/>
              <a:t>SA Node</a:t>
            </a:r>
          </a:p>
          <a:p>
            <a:pPr lvl="1" eaLnBrk="1" hangingPunct="1">
              <a:lnSpc>
                <a:spcPct val="90000"/>
              </a:lnSpc>
            </a:pPr>
            <a:r>
              <a:rPr lang="en-US" sz="2400" dirty="0" smtClean="0">
                <a:solidFill>
                  <a:schemeClr val="tx2"/>
                </a:solidFill>
              </a:rPr>
              <a:t>_______</a:t>
            </a:r>
            <a:r>
              <a:rPr lang="en-US" sz="2400" dirty="0" smtClean="0"/>
              <a:t>Bundle of His</a:t>
            </a:r>
          </a:p>
          <a:p>
            <a:pPr lvl="1" eaLnBrk="1" hangingPunct="1">
              <a:lnSpc>
                <a:spcPct val="90000"/>
              </a:lnSpc>
            </a:pPr>
            <a:r>
              <a:rPr lang="en-US" sz="2400" dirty="0" smtClean="0">
                <a:solidFill>
                  <a:schemeClr val="tx2"/>
                </a:solidFill>
              </a:rPr>
              <a:t>_______</a:t>
            </a:r>
            <a:r>
              <a:rPr lang="en-US" sz="2400" dirty="0" smtClean="0"/>
              <a:t>AV Node</a:t>
            </a:r>
          </a:p>
          <a:p>
            <a:pPr lvl="1" eaLnBrk="1" hangingPunct="1">
              <a:lnSpc>
                <a:spcPct val="90000"/>
              </a:lnSpc>
            </a:pPr>
            <a:r>
              <a:rPr lang="en-US" sz="2400" dirty="0" smtClean="0">
                <a:solidFill>
                  <a:schemeClr val="tx2"/>
                </a:solidFill>
              </a:rPr>
              <a:t>_______</a:t>
            </a:r>
            <a:r>
              <a:rPr lang="en-US" sz="2400" dirty="0" smtClean="0"/>
              <a:t>Right and Left Bundle Branches</a:t>
            </a:r>
          </a:p>
          <a:p>
            <a:pPr lvl="1" eaLnBrk="1" hangingPunct="1">
              <a:lnSpc>
                <a:spcPct val="90000"/>
              </a:lnSpc>
            </a:pPr>
            <a:endParaRPr lang="en-US" sz="2400" dirty="0"/>
          </a:p>
          <a:p>
            <a:pPr lvl="1" algn="ctr">
              <a:lnSpc>
                <a:spcPct val="90000"/>
              </a:lnSpc>
            </a:pPr>
            <a:r>
              <a:rPr lang="en-US" sz="2400" dirty="0">
                <a:solidFill>
                  <a:srgbClr val="FF0000"/>
                </a:solidFill>
              </a:rPr>
              <a:t>Answers located on Page </a:t>
            </a:r>
            <a:r>
              <a:rPr lang="en-US" sz="2400" dirty="0" smtClean="0">
                <a:solidFill>
                  <a:srgbClr val="FF0000"/>
                </a:solidFill>
              </a:rPr>
              <a:t>42</a:t>
            </a:r>
            <a:endParaRPr lang="en-US" sz="3200" dirty="0">
              <a:solidFill>
                <a:srgbClr val="FF0000"/>
              </a:solidFill>
            </a:endParaRPr>
          </a:p>
          <a:p>
            <a:pPr lvl="1" algn="ctr" eaLnBrk="1" hangingPunct="1">
              <a:lnSpc>
                <a:spcPct val="90000"/>
              </a:lnSpc>
            </a:pPr>
            <a:endParaRPr lang="en-US" sz="2400" dirty="0" smtClean="0"/>
          </a:p>
        </p:txBody>
      </p:sp>
      <p:sp>
        <p:nvSpPr>
          <p:cNvPr id="9218" name="Slide Number Placeholder 5"/>
          <p:cNvSpPr>
            <a:spLocks noGrp="1"/>
          </p:cNvSpPr>
          <p:nvPr>
            <p:ph type="sldNum" sz="quarter" idx="12"/>
          </p:nvPr>
        </p:nvSpPr>
        <p:spPr>
          <a:noFill/>
        </p:spPr>
        <p:txBody>
          <a:bodyPr/>
          <a:lstStyle/>
          <a:p>
            <a:fld id="{3718277F-13C7-45AD-ADA9-283E31D7C751}"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76400" y="152400"/>
            <a:ext cx="6870700" cy="914400"/>
          </a:xfrm>
        </p:spPr>
        <p:txBody>
          <a:bodyPr/>
          <a:lstStyle/>
          <a:p>
            <a:pPr eaLnBrk="1" hangingPunct="1"/>
            <a:r>
              <a:rPr lang="en-US" sz="4000" dirty="0" smtClean="0"/>
              <a:t>BUNDLE BRANCH BLOCK</a:t>
            </a:r>
          </a:p>
        </p:txBody>
      </p:sp>
      <p:sp>
        <p:nvSpPr>
          <p:cNvPr id="10242" name="Slide Number Placeholder 5"/>
          <p:cNvSpPr>
            <a:spLocks noGrp="1"/>
          </p:cNvSpPr>
          <p:nvPr>
            <p:ph type="sldNum" sz="quarter" idx="12"/>
          </p:nvPr>
        </p:nvSpPr>
        <p:spPr>
          <a:noFill/>
        </p:spPr>
        <p:txBody>
          <a:bodyPr/>
          <a:lstStyle/>
          <a:p>
            <a:fld id="{F92841E2-252A-4416-8E2B-EBAA6C991365}" type="slidenum">
              <a:rPr lang="en-US" smtClean="0"/>
              <a:pPr/>
              <a:t>8</a:t>
            </a:fld>
            <a:endParaRPr lang="en-US" smtClean="0"/>
          </a:p>
        </p:txBody>
      </p:sp>
      <p:pic>
        <p:nvPicPr>
          <p:cNvPr id="10245" name="Picture 5" descr="Diagram of the electrical conduction system of the heart."/>
          <p:cNvPicPr>
            <a:picLocks noChangeAspect="1" noChangeArrowheads="1"/>
          </p:cNvPicPr>
          <p:nvPr/>
        </p:nvPicPr>
        <p:blipFill>
          <a:blip r:embed="rId2" cstate="print"/>
          <a:srcRect/>
          <a:stretch>
            <a:fillRect/>
          </a:stretch>
        </p:blipFill>
        <p:spPr bwMode="auto">
          <a:xfrm>
            <a:off x="1981200" y="1219200"/>
            <a:ext cx="574357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152400"/>
            <a:ext cx="6870700" cy="838200"/>
          </a:xfrm>
        </p:spPr>
        <p:txBody>
          <a:bodyPr/>
          <a:lstStyle/>
          <a:p>
            <a:pPr eaLnBrk="1" hangingPunct="1"/>
            <a:r>
              <a:rPr lang="en-US" dirty="0" smtClean="0"/>
              <a:t>	           REVIEW</a:t>
            </a:r>
          </a:p>
        </p:txBody>
      </p:sp>
      <p:sp>
        <p:nvSpPr>
          <p:cNvPr id="11268" name="Rectangle 3"/>
          <p:cNvSpPr>
            <a:spLocks noGrp="1" noChangeArrowheads="1"/>
          </p:cNvSpPr>
          <p:nvPr>
            <p:ph idx="1"/>
          </p:nvPr>
        </p:nvSpPr>
        <p:spPr>
          <a:xfrm>
            <a:off x="1143000" y="1066800"/>
            <a:ext cx="7696200" cy="5334000"/>
          </a:xfrm>
        </p:spPr>
        <p:txBody>
          <a:bodyPr/>
          <a:lstStyle/>
          <a:p>
            <a:pPr eaLnBrk="1" hangingPunct="1"/>
            <a:r>
              <a:rPr lang="en-US" sz="2800" dirty="0" smtClean="0"/>
              <a:t>Depolarization of the atria is represented on the EKG as the </a:t>
            </a:r>
            <a:r>
              <a:rPr lang="en-US" sz="2800" dirty="0" smtClean="0">
                <a:solidFill>
                  <a:schemeClr val="tx2"/>
                </a:solidFill>
              </a:rPr>
              <a:t>________.</a:t>
            </a:r>
          </a:p>
          <a:p>
            <a:pPr eaLnBrk="1" hangingPunct="1"/>
            <a:r>
              <a:rPr lang="en-US" sz="2800" dirty="0" smtClean="0"/>
              <a:t>Depolarization of the ventricles is represented on the EKG as the______</a:t>
            </a:r>
            <a:r>
              <a:rPr lang="en-US" sz="2800" dirty="0" smtClean="0">
                <a:solidFill>
                  <a:schemeClr val="tx2"/>
                </a:solidFill>
              </a:rPr>
              <a:t>.</a:t>
            </a:r>
          </a:p>
          <a:p>
            <a:pPr eaLnBrk="1" hangingPunct="1"/>
            <a:r>
              <a:rPr lang="en-US" sz="2800" dirty="0" smtClean="0"/>
              <a:t>A normal PR Interval measures: _______________</a:t>
            </a:r>
          </a:p>
          <a:p>
            <a:pPr eaLnBrk="1" hangingPunct="1"/>
            <a:r>
              <a:rPr lang="en-US" sz="2800" dirty="0" smtClean="0"/>
              <a:t>The QT Interval is measured from the ___________to the___________.</a:t>
            </a:r>
            <a:endParaRPr lang="en-US" sz="2800" dirty="0" smtClean="0">
              <a:solidFill>
                <a:schemeClr val="tx2"/>
              </a:solidFill>
            </a:endParaRPr>
          </a:p>
          <a:p>
            <a:pPr eaLnBrk="1" hangingPunct="1"/>
            <a:r>
              <a:rPr lang="en-US" sz="2800" dirty="0" smtClean="0"/>
              <a:t>A normal QRS Interval measures:_________.</a:t>
            </a:r>
          </a:p>
          <a:p>
            <a:pPr marL="82296" lvl="0" indent="0" algn="ctr">
              <a:lnSpc>
                <a:spcPct val="90000"/>
              </a:lnSpc>
              <a:buClr>
                <a:srgbClr val="3891A7"/>
              </a:buClr>
              <a:buNone/>
            </a:pPr>
            <a:endParaRPr lang="en-US" sz="1800" dirty="0" smtClean="0">
              <a:solidFill>
                <a:srgbClr val="FF0000"/>
              </a:solidFill>
            </a:endParaRPr>
          </a:p>
          <a:p>
            <a:pPr marL="82296" lvl="0" indent="0" algn="ctr">
              <a:lnSpc>
                <a:spcPct val="90000"/>
              </a:lnSpc>
              <a:buClr>
                <a:srgbClr val="3891A7"/>
              </a:buClr>
              <a:buNone/>
            </a:pPr>
            <a:r>
              <a:rPr lang="en-US" sz="1800" dirty="0" smtClean="0">
                <a:solidFill>
                  <a:srgbClr val="FF0000"/>
                </a:solidFill>
              </a:rPr>
              <a:t>Answers </a:t>
            </a:r>
            <a:r>
              <a:rPr lang="en-US" sz="1800" dirty="0">
                <a:solidFill>
                  <a:srgbClr val="FF0000"/>
                </a:solidFill>
              </a:rPr>
              <a:t>located on Page </a:t>
            </a:r>
            <a:r>
              <a:rPr lang="en-US" sz="1800" dirty="0" smtClean="0">
                <a:solidFill>
                  <a:srgbClr val="FF0000"/>
                </a:solidFill>
              </a:rPr>
              <a:t>43</a:t>
            </a:r>
            <a:endParaRPr lang="en-US" sz="2400" dirty="0">
              <a:solidFill>
                <a:srgbClr val="FF0000"/>
              </a:solidFill>
            </a:endParaRPr>
          </a:p>
          <a:p>
            <a:pPr eaLnBrk="1" hangingPunct="1"/>
            <a:endParaRPr lang="en-US" sz="2800" dirty="0" smtClean="0">
              <a:solidFill>
                <a:schemeClr val="tx2"/>
              </a:solidFill>
            </a:endParaRPr>
          </a:p>
        </p:txBody>
      </p:sp>
      <p:sp>
        <p:nvSpPr>
          <p:cNvPr id="11266" name="Slide Number Placeholder 5"/>
          <p:cNvSpPr>
            <a:spLocks noGrp="1"/>
          </p:cNvSpPr>
          <p:nvPr>
            <p:ph type="sldNum" sz="quarter" idx="12"/>
          </p:nvPr>
        </p:nvSpPr>
        <p:spPr>
          <a:noFill/>
        </p:spPr>
        <p:txBody>
          <a:bodyPr/>
          <a:lstStyle/>
          <a:p>
            <a:fld id="{40F78E3F-4570-440F-A4E2-1B287A585249}"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3981</TotalTime>
  <Words>2925</Words>
  <Application>Microsoft Office PowerPoint</Application>
  <PresentationFormat>On-screen Show (4:3)</PresentationFormat>
  <Paragraphs>391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Comic Sans MS</vt:lpstr>
      <vt:lpstr>Office Theme</vt:lpstr>
      <vt:lpstr>CARDIAC RHYTHMS AND INTERVENTIONS</vt:lpstr>
      <vt:lpstr>STUDY GUIDE</vt:lpstr>
      <vt:lpstr>THE HEART</vt:lpstr>
      <vt:lpstr>PowerPoint Presentation</vt:lpstr>
      <vt:lpstr>PowerPoint Presentation</vt:lpstr>
      <vt:lpstr>SOME OF THE BASICS TO KNOW</vt:lpstr>
      <vt:lpstr>REVIEW</vt:lpstr>
      <vt:lpstr>BUNDLE BRANCH BLOCK</vt:lpstr>
      <vt:lpstr>            REVIEW</vt:lpstr>
      <vt:lpstr>CAN YOU CORRECTLY IDENTIFY THE CONDUCTION SYSTEM?</vt:lpstr>
      <vt:lpstr>CONDUCTION SYSTEM ANSWERS</vt:lpstr>
      <vt:lpstr>5-LEAD ELECTRODE PLACEMENT</vt:lpstr>
      <vt:lpstr>CALCULATING ACCURATE HEART RATES</vt:lpstr>
      <vt:lpstr>CALCULATING ACCURATE HEART RATES </vt:lpstr>
      <vt:lpstr>BASIC STEPS TO RHYTHM INTERPRETATION</vt:lpstr>
      <vt:lpstr>DOCUMENTATION</vt:lpstr>
      <vt:lpstr>THE EKG COMPLEX</vt:lpstr>
      <vt:lpstr>ST ELEVATION</vt:lpstr>
      <vt:lpstr>SINUS DYSRHYTHMIAS</vt:lpstr>
      <vt:lpstr>ATRIAL FIBRILLATION</vt:lpstr>
      <vt:lpstr>                   ATRIAL FLUTTER </vt:lpstr>
      <vt:lpstr>JUNCTIONAL RHYTHMS</vt:lpstr>
      <vt:lpstr>HEART BLOCKS</vt:lpstr>
      <vt:lpstr>       HEART BLOCKS</vt:lpstr>
      <vt:lpstr>VENTRICULAR ARRHTHMIAS</vt:lpstr>
      <vt:lpstr>ASYSTOLE</vt:lpstr>
      <vt:lpstr>PACEMAKERS</vt:lpstr>
      <vt:lpstr>PACEMAKERS</vt:lpstr>
      <vt:lpstr>WHY A PACEMAKER?</vt:lpstr>
      <vt:lpstr>Codes to determine the type of pacemaker your patient has.</vt:lpstr>
      <vt:lpstr>POSSIBLE PACEMAKER PROBLEMS</vt:lpstr>
      <vt:lpstr>Temporary Placement of a magnet over a permanent pacemaker can “reprogram” the pacer into an asynchronous mode.   It does not turn the pacer off but can determine if the battery needs replacement.  This is performed by the physician!</vt:lpstr>
      <vt:lpstr>PACED RHYTHM</vt:lpstr>
      <vt:lpstr>USE OF CARDIAC-VASOACTIVE DRIPS</vt:lpstr>
      <vt:lpstr>SOME COMMON CARDIAC IV MEDICATIONS TO TREAT CARDIAC ARRHYTHMIAS</vt:lpstr>
      <vt:lpstr>MATCH THE FOLLOWING</vt:lpstr>
      <vt:lpstr>CARDIAC MONITORING UNIT</vt:lpstr>
      <vt:lpstr>ALARMS</vt:lpstr>
      <vt:lpstr>PATIENT EDUCATION</vt:lpstr>
      <vt:lpstr>AVAILABLE WEB SITES FOR PRACTICE WITH EKG RHYTHMS AND INFORMATION</vt:lpstr>
      <vt:lpstr>ANSWERS, pg 6</vt:lpstr>
      <vt:lpstr>ANSWERS, pg 7</vt:lpstr>
      <vt:lpstr>ANSWERS, pg 9</vt:lpstr>
      <vt:lpstr>ANSWERS, pg 17</vt:lpstr>
      <vt:lpstr>ANSWERS, pg 33</vt:lpstr>
      <vt:lpstr>ANSWERS, pg 24</vt:lpstr>
      <vt:lpstr>REFERENCES</vt:lpstr>
    </vt:vector>
  </TitlesOfParts>
  <Company>UTMDACC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RHYTHMS AND INTERVENTIONS</dc:title>
  <dc:creator>JTAUBERT;ACBishop;Karen Whitmore</dc:creator>
  <cp:lastModifiedBy>Booker,Marianne </cp:lastModifiedBy>
  <cp:revision>119</cp:revision>
  <cp:lastPrinted>2014-02-12T20:18:23Z</cp:lastPrinted>
  <dcterms:created xsi:type="dcterms:W3CDTF">2008-07-28T14:24:09Z</dcterms:created>
  <dcterms:modified xsi:type="dcterms:W3CDTF">2018-07-16T14:53:28Z</dcterms:modified>
</cp:coreProperties>
</file>